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Alexandria Semi Bold" pitchFamily="34" charset="0"/>
      <p:regular r:id="rId17"/>
    </p:embeddedFont>
    <p:embeddedFont>
      <p:font typeface="Alexandria Semi Bold" pitchFamily="34" charset="-122"/>
      <p:regular r:id="rId18"/>
    </p:embeddedFont>
    <p:embeddedFont>
      <p:font typeface="Alexandria Semi Bold" pitchFamily="34" charset="-120"/>
      <p:regular r:id="rId19"/>
    </p:embeddedFont>
    <p:embeddedFont>
      <p:font typeface="Sora Light" pitchFamily="34" charset="0"/>
      <p:regular r:id="rId20"/>
    </p:embeddedFont>
    <p:embeddedFont>
      <p:font typeface="Sora Light" pitchFamily="34" charset="-122"/>
      <p:regular r:id="rId21"/>
    </p:embeddedFont>
    <p:embeddedFont>
      <p:font typeface="Sora Light" pitchFamily="34" charset="-120"/>
      <p:regular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p:spPr>
      </p:sp>
      <p:sp>
        <p:nvSpPr>
          <p:cNvPr id="3" name="Shape 1"/>
          <p:cNvSpPr/>
          <p:nvPr/>
        </p:nvSpPr>
        <p:spPr>
          <a:xfrm>
            <a:off x="0" y="0"/>
            <a:ext cx="14630400" cy="8229600"/>
          </a:xfrm>
          <a:prstGeom prst="rect">
            <a:avLst/>
          </a:prstGeom>
          <a:solidFill>
            <a:srgbClr val="FFFAFA"/>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538288"/>
            <a:ext cx="7627382" cy="2850833"/>
          </a:xfrm>
          <a:prstGeom prst="rect">
            <a:avLst/>
          </a:prstGeom>
          <a:noFill/>
        </p:spPr>
        <p:txBody>
          <a:bodyPr wrap="squar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DropAlert Rwanda: Predicting &amp; Preventing Student Dropouts Through Data Intelligence</a:t>
            </a:r>
            <a:endParaRPr lang="en-US" sz="4450" dirty="0"/>
          </a:p>
        </p:txBody>
      </p:sp>
      <p:sp>
        <p:nvSpPr>
          <p:cNvPr id="4" name="Text 1"/>
          <p:cNvSpPr/>
          <p:nvPr/>
        </p:nvSpPr>
        <p:spPr>
          <a:xfrm>
            <a:off x="758309" y="4714042"/>
            <a:ext cx="7627382" cy="346710"/>
          </a:xfrm>
          <a:prstGeom prst="rect">
            <a:avLst/>
          </a:prstGeom>
          <a:noFill/>
        </p:spPr>
        <p:txBody>
          <a:bodyPr wrap="non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Big Data Analytics for Educational Excellence</a:t>
            </a:r>
            <a:endParaRPr lang="en-US" sz="1700" dirty="0"/>
          </a:p>
        </p:txBody>
      </p:sp>
      <p:sp>
        <p:nvSpPr>
          <p:cNvPr id="5" name="Text 2"/>
          <p:cNvSpPr/>
          <p:nvPr/>
        </p:nvSpPr>
        <p:spPr>
          <a:xfrm>
            <a:off x="758309" y="5304473"/>
            <a:ext cx="7627382" cy="1386840"/>
          </a:xfrm>
          <a:prstGeom prst="rect">
            <a:avLst/>
          </a:prstGeom>
          <a:noFill/>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Name: AMOS Nkurunziza | Student ID: 26973 | Course: INSY 8413 | Assistant Lecturer: Eric Maniraguha | Academic Year: 2024–2025 (Semester III) | Institution: Faculty of Information Technology, AUCA | Date: Saturday, July 26, 2025</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147054"/>
            <a:ext cx="5701546" cy="712708"/>
          </a:xfrm>
          <a:prstGeom prst="rect">
            <a:avLst/>
          </a:prstGeom>
          <a:noFill/>
        </p:spPr>
        <p:txBody>
          <a:bodyPr wrap="none" lIns="0" tIns="0" rIns="0" bIns="0" rtlCol="0" anchor="t"/>
          <a:lstStyle/>
          <a:p>
            <a:pPr marL="0" indent="0" algn="l">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Project Details</a:t>
            </a:r>
            <a:endParaRPr lang="en-US" sz="4450" dirty="0"/>
          </a:p>
        </p:txBody>
      </p:sp>
      <p:sp>
        <p:nvSpPr>
          <p:cNvPr id="4" name="Text 1"/>
          <p:cNvSpPr/>
          <p:nvPr/>
        </p:nvSpPr>
        <p:spPr>
          <a:xfrm>
            <a:off x="758309" y="3184684"/>
            <a:ext cx="7627382" cy="346710"/>
          </a:xfrm>
          <a:prstGeom prst="rect">
            <a:avLst/>
          </a:prstGeom>
          <a:noFill/>
        </p:spPr>
        <p:txBody>
          <a:bodyPr wrap="none" lIns="0" tIns="0" rIns="0" bIns="0" rtlCol="0" anchor="t"/>
          <a:lstStyle/>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Project Completion Date:</a:t>
            </a:r>
            <a:r>
              <a:rPr lang="en-US" sz="1700" dirty="0">
                <a:solidFill>
                  <a:srgbClr val="3B3535"/>
                </a:solidFill>
                <a:latin typeface="Sora Light" pitchFamily="34" charset="0"/>
                <a:ea typeface="Sora Light" pitchFamily="34" charset="-122"/>
                <a:cs typeface="Sora Light" pitchFamily="34" charset="-120"/>
              </a:rPr>
              <a:t> July 26, 2025</a:t>
            </a:r>
            <a:endParaRPr lang="en-US" sz="1700" dirty="0"/>
          </a:p>
        </p:txBody>
      </p:sp>
      <p:sp>
        <p:nvSpPr>
          <p:cNvPr id="5" name="Text 2"/>
          <p:cNvSpPr/>
          <p:nvPr/>
        </p:nvSpPr>
        <p:spPr>
          <a:xfrm>
            <a:off x="758309" y="3607118"/>
            <a:ext cx="7627382" cy="346710"/>
          </a:xfrm>
          <a:prstGeom prst="rect">
            <a:avLst/>
          </a:prstGeom>
          <a:noFill/>
        </p:spPr>
        <p:txBody>
          <a:bodyPr wrap="none" lIns="0" tIns="0" rIns="0" bIns="0" rtlCol="0" anchor="t"/>
          <a:lstStyle/>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Final Version:</a:t>
            </a:r>
            <a:r>
              <a:rPr lang="en-US" sz="1700" dirty="0">
                <a:solidFill>
                  <a:srgbClr val="3B3535"/>
                </a:solidFill>
                <a:latin typeface="Sora Light" pitchFamily="34" charset="0"/>
                <a:ea typeface="Sora Light" pitchFamily="34" charset="-122"/>
                <a:cs typeface="Sora Light" pitchFamily="34" charset="-120"/>
              </a:rPr>
              <a:t> 1.0</a:t>
            </a:r>
            <a:endParaRPr lang="en-US" sz="1700" dirty="0"/>
          </a:p>
        </p:txBody>
      </p:sp>
      <p:sp>
        <p:nvSpPr>
          <p:cNvPr id="6" name="Text 3"/>
          <p:cNvSpPr/>
          <p:nvPr/>
        </p:nvSpPr>
        <p:spPr>
          <a:xfrm>
            <a:off x="758309" y="4029551"/>
            <a:ext cx="7627382" cy="346710"/>
          </a:xfrm>
          <a:prstGeom prst="rect">
            <a:avLst/>
          </a:prstGeom>
          <a:noFill/>
        </p:spPr>
        <p:txBody>
          <a:bodyPr wrap="none" lIns="0" tIns="0" rIns="0" bIns="0" rtlCol="0" anchor="t"/>
          <a:lstStyle/>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Classification:</a:t>
            </a:r>
            <a:r>
              <a:rPr lang="en-US" sz="1700" dirty="0">
                <a:solidFill>
                  <a:srgbClr val="3B3535"/>
                </a:solidFill>
                <a:latin typeface="Sora Light" pitchFamily="34" charset="0"/>
                <a:ea typeface="Sora Light" pitchFamily="34" charset="-122"/>
                <a:cs typeface="Sora Light" pitchFamily="34" charset="-120"/>
              </a:rPr>
              <a:t> Academic Research - Educational Use</a:t>
            </a:r>
            <a:endParaRPr lang="en-US" sz="1700" dirty="0"/>
          </a:p>
        </p:txBody>
      </p:sp>
      <p:sp>
        <p:nvSpPr>
          <p:cNvPr id="7" name="Text 4"/>
          <p:cNvSpPr/>
          <p:nvPr/>
        </p:nvSpPr>
        <p:spPr>
          <a:xfrm>
            <a:off x="758309" y="4451985"/>
            <a:ext cx="7627382" cy="346710"/>
          </a:xfrm>
          <a:prstGeom prst="rect">
            <a:avLst/>
          </a:prstGeom>
          <a:noFill/>
        </p:spPr>
        <p:txBody>
          <a:bodyPr wrap="none" lIns="0" tIns="0" rIns="0" bIns="0" rtlCol="0" anchor="t"/>
          <a:lstStyle/>
          <a:p>
            <a:pPr marL="0" indent="0" algn="l">
              <a:lnSpc>
                <a:spcPts val="2700"/>
              </a:lnSpc>
              <a:buSzPct val="100000"/>
              <a:buNone/>
            </a:pPr>
            <a:r>
              <a:rPr lang="en-US" sz="1700" b="1" dirty="0">
                <a:solidFill>
                  <a:srgbClr val="3B3535"/>
                </a:solidFill>
                <a:latin typeface="Sora Light" pitchFamily="34" charset="0"/>
                <a:ea typeface="Sora Light" pitchFamily="34" charset="-122"/>
                <a:cs typeface="Sora Light" pitchFamily="34" charset="-120"/>
              </a:rPr>
              <a:t>Rwanda Vision 2050 Contribution:</a:t>
            </a:r>
            <a:r>
              <a:rPr lang="en-US" sz="1700" dirty="0">
                <a:solidFill>
                  <a:srgbClr val="3B3535"/>
                </a:solidFill>
                <a:latin typeface="Sora Light" pitchFamily="34" charset="0"/>
                <a:ea typeface="Sora Light" pitchFamily="34" charset="-122"/>
                <a:cs typeface="Sora Light" pitchFamily="34" charset="-120"/>
              </a:rPr>
              <a:t> Human Capital Development</a:t>
            </a:r>
            <a:endParaRPr lang="en-US" sz="1700" dirty="0"/>
          </a:p>
        </p:txBody>
      </p:sp>
      <p:sp>
        <p:nvSpPr>
          <p:cNvPr id="8" name="Text 5"/>
          <p:cNvSpPr/>
          <p:nvPr/>
        </p:nvSpPr>
        <p:spPr>
          <a:xfrm>
            <a:off x="758309" y="5042416"/>
            <a:ext cx="7627382" cy="1040130"/>
          </a:xfrm>
          <a:prstGeom prst="rect">
            <a:avLst/>
          </a:prstGeom>
          <a:noFill/>
        </p:spPr>
        <p:txBody>
          <a:bodyPr wrap="square" lIns="0" tIns="0" rIns="0" bIns="0" rtlCol="0" anchor="t"/>
          <a:lstStyle/>
          <a:p>
            <a:pPr marL="0" indent="0" algn="l">
              <a:lnSpc>
                <a:spcPts val="2700"/>
              </a:lnSpc>
              <a:buNone/>
            </a:pPr>
            <a:r>
              <a:rPr lang="en-US" sz="1700" dirty="0">
                <a:solidFill>
                  <a:srgbClr val="3B3535"/>
                </a:solidFill>
                <a:latin typeface="Sora Light" pitchFamily="34" charset="0"/>
                <a:ea typeface="Sora Light" pitchFamily="34" charset="-122"/>
                <a:cs typeface="Sora Light" pitchFamily="34" charset="-120"/>
              </a:rPr>
              <a:t>This project demonstrates the transformative potential of data science in addressing complex social problems, contributing meaningfully to Rwanda's educational development.</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9952" y="447794"/>
            <a:ext cx="5053608" cy="543163"/>
          </a:xfrm>
          <a:prstGeom prst="rect">
            <a:avLst/>
          </a:prstGeom>
          <a:noFill/>
        </p:spPr>
        <p:txBody>
          <a:bodyPr wrap="none" lIns="0" tIns="0" rIns="0" bIns="0" rtlCol="0" anchor="t"/>
          <a:lstStyle/>
          <a:p>
            <a:pPr marL="0" indent="0" algn="l">
              <a:lnSpc>
                <a:spcPts val="4200"/>
              </a:lnSpc>
              <a:buNone/>
            </a:pPr>
            <a:r>
              <a:rPr lang="en-US" sz="3350" dirty="0">
                <a:solidFill>
                  <a:srgbClr val="000000"/>
                </a:solidFill>
                <a:latin typeface="Alexandria Semi Bold" pitchFamily="34" charset="0"/>
                <a:ea typeface="Alexandria Semi Bold" pitchFamily="34" charset="-122"/>
                <a:cs typeface="Alexandria Semi Bold" pitchFamily="34" charset="-120"/>
              </a:rPr>
              <a:t>🎯</a:t>
            </a:r>
            <a:r>
              <a:rPr lang="en-US" sz="3350" dirty="0">
                <a:solidFill>
                  <a:srgbClr val="1F1E1E"/>
                </a:solidFill>
                <a:latin typeface="Alexandria Semi Bold" pitchFamily="34" charset="0"/>
                <a:ea typeface="Alexandria Semi Bold" pitchFamily="34" charset="-122"/>
                <a:cs typeface="Alexandria Semi Bold" pitchFamily="34" charset="-120"/>
              </a:rPr>
              <a:t> Project Introduction</a:t>
            </a:r>
            <a:endParaRPr lang="en-US" sz="3350" dirty="0"/>
          </a:p>
        </p:txBody>
      </p:sp>
      <p:sp>
        <p:nvSpPr>
          <p:cNvPr id="3" name="Text 1"/>
          <p:cNvSpPr/>
          <p:nvPr/>
        </p:nvSpPr>
        <p:spPr>
          <a:xfrm>
            <a:off x="814149" y="1499711"/>
            <a:ext cx="13246298" cy="521017"/>
          </a:xfrm>
          <a:prstGeom prst="rect">
            <a:avLst/>
          </a:prstGeom>
          <a:noFill/>
        </p:spPr>
        <p:txBody>
          <a:bodyPr wrap="squar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"Can we predict which Rwandan students are at highest risk of dropping out using socio-economic and educational indicators, and create an actionable early warning system for stakeholders?"</a:t>
            </a:r>
            <a:endParaRPr lang="en-US" sz="1250" dirty="0"/>
          </a:p>
        </p:txBody>
      </p:sp>
      <p:sp>
        <p:nvSpPr>
          <p:cNvPr id="4" name="Shape 2"/>
          <p:cNvSpPr/>
          <p:nvPr/>
        </p:nvSpPr>
        <p:spPr>
          <a:xfrm>
            <a:off x="569952" y="1316593"/>
            <a:ext cx="22860" cy="887254"/>
          </a:xfrm>
          <a:prstGeom prst="rect">
            <a:avLst/>
          </a:prstGeom>
          <a:solidFill>
            <a:srgbClr val="1A2D7A"/>
          </a:solidFill>
        </p:spPr>
      </p:sp>
      <p:sp>
        <p:nvSpPr>
          <p:cNvPr id="5" name="Shape 3"/>
          <p:cNvSpPr/>
          <p:nvPr/>
        </p:nvSpPr>
        <p:spPr>
          <a:xfrm>
            <a:off x="569952" y="2631162"/>
            <a:ext cx="4388287" cy="1479233"/>
          </a:xfrm>
          <a:prstGeom prst="roundRect">
            <a:avLst>
              <a:gd name="adj" fmla="val 7418"/>
            </a:avLst>
          </a:prstGeom>
          <a:solidFill>
            <a:srgbClr val="FFFAFA"/>
          </a:solidFill>
        </p:spPr>
      </p:sp>
      <p:sp>
        <p:nvSpPr>
          <p:cNvPr id="6" name="Shape 4"/>
          <p:cNvSpPr/>
          <p:nvPr/>
        </p:nvSpPr>
        <p:spPr>
          <a:xfrm>
            <a:off x="569952" y="2608302"/>
            <a:ext cx="4388287" cy="91440"/>
          </a:xfrm>
          <a:prstGeom prst="roundRect">
            <a:avLst>
              <a:gd name="adj" fmla="val 74801"/>
            </a:avLst>
          </a:prstGeom>
          <a:solidFill>
            <a:srgbClr val="1A2D7A"/>
          </a:solidFill>
        </p:spPr>
      </p:sp>
      <p:sp>
        <p:nvSpPr>
          <p:cNvPr id="7" name="Shape 5"/>
          <p:cNvSpPr/>
          <p:nvPr/>
        </p:nvSpPr>
        <p:spPr>
          <a:xfrm>
            <a:off x="2519779" y="2386965"/>
            <a:ext cx="488513" cy="488513"/>
          </a:xfrm>
          <a:prstGeom prst="roundRect">
            <a:avLst>
              <a:gd name="adj" fmla="val 187180"/>
            </a:avLst>
          </a:prstGeom>
          <a:solidFill>
            <a:srgbClr val="1A2D7A"/>
          </a:solidFill>
        </p:spPr>
      </p:sp>
      <p:sp>
        <p:nvSpPr>
          <p:cNvPr id="8" name="Text 6"/>
          <p:cNvSpPr/>
          <p:nvPr/>
        </p:nvSpPr>
        <p:spPr>
          <a:xfrm>
            <a:off x="2666345" y="2509123"/>
            <a:ext cx="195382" cy="244197"/>
          </a:xfrm>
          <a:prstGeom prst="rect">
            <a:avLst/>
          </a:prstGeom>
          <a:noFill/>
        </p:spPr>
        <p:txBody>
          <a:bodyPr wrap="none" lIns="0" tIns="0" rIns="0" bIns="0" rtlCol="0" anchor="t"/>
          <a:lstStyle/>
          <a:p>
            <a:pPr marL="0" indent="0" algn="l">
              <a:lnSpc>
                <a:spcPts val="2450"/>
              </a:lnSpc>
              <a:buNone/>
            </a:pPr>
            <a:r>
              <a:rPr lang="en-US" sz="1500" dirty="0">
                <a:solidFill>
                  <a:srgbClr val="FFFFFF"/>
                </a:solidFill>
                <a:latin typeface="Alexandria Semi Bold" pitchFamily="34" charset="0"/>
                <a:ea typeface="Alexandria Semi Bold" pitchFamily="34" charset="-122"/>
                <a:cs typeface="Alexandria Semi Bold" pitchFamily="34" charset="-120"/>
              </a:rPr>
              <a:t>1</a:t>
            </a:r>
            <a:endParaRPr lang="en-US" sz="1500" dirty="0"/>
          </a:p>
        </p:txBody>
      </p:sp>
      <p:sp>
        <p:nvSpPr>
          <p:cNvPr id="9" name="Text 7"/>
          <p:cNvSpPr/>
          <p:nvPr/>
        </p:nvSpPr>
        <p:spPr>
          <a:xfrm>
            <a:off x="755571" y="3038237"/>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3B3535"/>
                </a:solidFill>
                <a:latin typeface="Alexandria Semi Bold" pitchFamily="34" charset="0"/>
                <a:ea typeface="Alexandria Semi Bold" pitchFamily="34" charset="-122"/>
                <a:cs typeface="Alexandria Semi Bold" pitchFamily="34" charset="-120"/>
              </a:rPr>
              <a:t>Analyze Patterns</a:t>
            </a:r>
            <a:endParaRPr lang="en-US" sz="1650" dirty="0"/>
          </a:p>
        </p:txBody>
      </p:sp>
      <p:sp>
        <p:nvSpPr>
          <p:cNvPr id="10" name="Text 8"/>
          <p:cNvSpPr/>
          <p:nvPr/>
        </p:nvSpPr>
        <p:spPr>
          <a:xfrm>
            <a:off x="755571" y="3403759"/>
            <a:ext cx="4017050" cy="521017"/>
          </a:xfrm>
          <a:prstGeom prst="rect">
            <a:avLst/>
          </a:prstGeom>
          <a:noFill/>
        </p:spPr>
        <p:txBody>
          <a:bodyPr wrap="squar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Complex student dropout patterns across Rwanda's provinces.</a:t>
            </a:r>
            <a:endParaRPr lang="en-US" sz="1250" dirty="0"/>
          </a:p>
        </p:txBody>
      </p:sp>
      <p:sp>
        <p:nvSpPr>
          <p:cNvPr id="11" name="Shape 9"/>
          <p:cNvSpPr/>
          <p:nvPr/>
        </p:nvSpPr>
        <p:spPr>
          <a:xfrm>
            <a:off x="5120997" y="2631162"/>
            <a:ext cx="4388287" cy="1479233"/>
          </a:xfrm>
          <a:prstGeom prst="roundRect">
            <a:avLst>
              <a:gd name="adj" fmla="val 7418"/>
            </a:avLst>
          </a:prstGeom>
          <a:solidFill>
            <a:srgbClr val="FFFAFA"/>
          </a:solidFill>
        </p:spPr>
      </p:sp>
      <p:sp>
        <p:nvSpPr>
          <p:cNvPr id="12" name="Shape 10"/>
          <p:cNvSpPr/>
          <p:nvPr/>
        </p:nvSpPr>
        <p:spPr>
          <a:xfrm>
            <a:off x="5120997" y="2608302"/>
            <a:ext cx="4388287" cy="91440"/>
          </a:xfrm>
          <a:prstGeom prst="roundRect">
            <a:avLst>
              <a:gd name="adj" fmla="val 74801"/>
            </a:avLst>
          </a:prstGeom>
          <a:solidFill>
            <a:srgbClr val="1A2D7A"/>
          </a:solidFill>
        </p:spPr>
      </p:sp>
      <p:sp>
        <p:nvSpPr>
          <p:cNvPr id="13" name="Shape 11"/>
          <p:cNvSpPr/>
          <p:nvPr/>
        </p:nvSpPr>
        <p:spPr>
          <a:xfrm>
            <a:off x="7070824" y="2386965"/>
            <a:ext cx="488513" cy="488513"/>
          </a:xfrm>
          <a:prstGeom prst="roundRect">
            <a:avLst>
              <a:gd name="adj" fmla="val 187180"/>
            </a:avLst>
          </a:prstGeom>
          <a:solidFill>
            <a:srgbClr val="1A2D7A"/>
          </a:solidFill>
        </p:spPr>
      </p:sp>
      <p:sp>
        <p:nvSpPr>
          <p:cNvPr id="14" name="Text 12"/>
          <p:cNvSpPr/>
          <p:nvPr/>
        </p:nvSpPr>
        <p:spPr>
          <a:xfrm>
            <a:off x="7217390" y="2509123"/>
            <a:ext cx="195382" cy="244197"/>
          </a:xfrm>
          <a:prstGeom prst="rect">
            <a:avLst/>
          </a:prstGeom>
          <a:noFill/>
        </p:spPr>
        <p:txBody>
          <a:bodyPr wrap="none" lIns="0" tIns="0" rIns="0" bIns="0" rtlCol="0" anchor="t"/>
          <a:lstStyle/>
          <a:p>
            <a:pPr marL="0" indent="0" algn="l">
              <a:lnSpc>
                <a:spcPts val="2450"/>
              </a:lnSpc>
              <a:buNone/>
            </a:pPr>
            <a:r>
              <a:rPr lang="en-US" sz="1500" dirty="0">
                <a:solidFill>
                  <a:srgbClr val="FFFFFF"/>
                </a:solidFill>
                <a:latin typeface="Alexandria Semi Bold" pitchFamily="34" charset="0"/>
                <a:ea typeface="Alexandria Semi Bold" pitchFamily="34" charset="-122"/>
                <a:cs typeface="Alexandria Semi Bold" pitchFamily="34" charset="-120"/>
              </a:rPr>
              <a:t>2</a:t>
            </a:r>
            <a:endParaRPr lang="en-US" sz="1500" dirty="0"/>
          </a:p>
        </p:txBody>
      </p:sp>
      <p:sp>
        <p:nvSpPr>
          <p:cNvPr id="15" name="Text 13"/>
          <p:cNvSpPr/>
          <p:nvPr/>
        </p:nvSpPr>
        <p:spPr>
          <a:xfrm>
            <a:off x="5306616" y="3038237"/>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3B3535"/>
                </a:solidFill>
                <a:latin typeface="Alexandria Semi Bold" pitchFamily="34" charset="0"/>
                <a:ea typeface="Alexandria Semi Bold" pitchFamily="34" charset="-122"/>
                <a:cs typeface="Alexandria Semi Bold" pitchFamily="34" charset="-120"/>
              </a:rPr>
              <a:t>Predict Risks</a:t>
            </a:r>
            <a:endParaRPr lang="en-US" sz="1650" dirty="0"/>
          </a:p>
        </p:txBody>
      </p:sp>
      <p:sp>
        <p:nvSpPr>
          <p:cNvPr id="16" name="Text 14"/>
          <p:cNvSpPr/>
          <p:nvPr/>
        </p:nvSpPr>
        <p:spPr>
          <a:xfrm>
            <a:off x="5306616" y="3403759"/>
            <a:ext cx="4017050" cy="260509"/>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99.2% accuracy using advanced ML algorithms.</a:t>
            </a:r>
            <a:endParaRPr lang="en-US" sz="1250" dirty="0"/>
          </a:p>
        </p:txBody>
      </p:sp>
      <p:sp>
        <p:nvSpPr>
          <p:cNvPr id="17" name="Shape 15"/>
          <p:cNvSpPr/>
          <p:nvPr/>
        </p:nvSpPr>
        <p:spPr>
          <a:xfrm>
            <a:off x="9672042" y="2631162"/>
            <a:ext cx="4388287" cy="1479233"/>
          </a:xfrm>
          <a:prstGeom prst="roundRect">
            <a:avLst>
              <a:gd name="adj" fmla="val 7418"/>
            </a:avLst>
          </a:prstGeom>
          <a:solidFill>
            <a:srgbClr val="FFFAFA"/>
          </a:solidFill>
        </p:spPr>
      </p:sp>
      <p:sp>
        <p:nvSpPr>
          <p:cNvPr id="18" name="Shape 16"/>
          <p:cNvSpPr/>
          <p:nvPr/>
        </p:nvSpPr>
        <p:spPr>
          <a:xfrm>
            <a:off x="9672042" y="2608302"/>
            <a:ext cx="4388287" cy="91440"/>
          </a:xfrm>
          <a:prstGeom prst="roundRect">
            <a:avLst>
              <a:gd name="adj" fmla="val 74801"/>
            </a:avLst>
          </a:prstGeom>
          <a:solidFill>
            <a:srgbClr val="1A2D7A"/>
          </a:solidFill>
        </p:spPr>
      </p:sp>
      <p:sp>
        <p:nvSpPr>
          <p:cNvPr id="19" name="Shape 17"/>
          <p:cNvSpPr/>
          <p:nvPr/>
        </p:nvSpPr>
        <p:spPr>
          <a:xfrm>
            <a:off x="11621869" y="2386965"/>
            <a:ext cx="488513" cy="488513"/>
          </a:xfrm>
          <a:prstGeom prst="roundRect">
            <a:avLst>
              <a:gd name="adj" fmla="val 187180"/>
            </a:avLst>
          </a:prstGeom>
          <a:solidFill>
            <a:srgbClr val="1A2D7A"/>
          </a:solidFill>
        </p:spPr>
      </p:sp>
      <p:sp>
        <p:nvSpPr>
          <p:cNvPr id="20" name="Text 18"/>
          <p:cNvSpPr/>
          <p:nvPr/>
        </p:nvSpPr>
        <p:spPr>
          <a:xfrm>
            <a:off x="11768435" y="2509123"/>
            <a:ext cx="195382" cy="244197"/>
          </a:xfrm>
          <a:prstGeom prst="rect">
            <a:avLst/>
          </a:prstGeom>
          <a:noFill/>
        </p:spPr>
        <p:txBody>
          <a:bodyPr wrap="none" lIns="0" tIns="0" rIns="0" bIns="0" rtlCol="0" anchor="t"/>
          <a:lstStyle/>
          <a:p>
            <a:pPr marL="0" indent="0" algn="l">
              <a:lnSpc>
                <a:spcPts val="2450"/>
              </a:lnSpc>
              <a:buNone/>
            </a:pPr>
            <a:r>
              <a:rPr lang="en-US" sz="1500" dirty="0">
                <a:solidFill>
                  <a:srgbClr val="FFFFFF"/>
                </a:solidFill>
                <a:latin typeface="Alexandria Semi Bold" pitchFamily="34" charset="0"/>
                <a:ea typeface="Alexandria Semi Bold" pitchFamily="34" charset="-122"/>
                <a:cs typeface="Alexandria Semi Bold" pitchFamily="34" charset="-120"/>
              </a:rPr>
              <a:t>3</a:t>
            </a:r>
            <a:endParaRPr lang="en-US" sz="1500" dirty="0"/>
          </a:p>
        </p:txBody>
      </p:sp>
      <p:sp>
        <p:nvSpPr>
          <p:cNvPr id="21" name="Text 19"/>
          <p:cNvSpPr/>
          <p:nvPr/>
        </p:nvSpPr>
        <p:spPr>
          <a:xfrm>
            <a:off x="9857661" y="3038237"/>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3B3535"/>
                </a:solidFill>
                <a:latin typeface="Alexandria Semi Bold" pitchFamily="34" charset="0"/>
                <a:ea typeface="Alexandria Semi Bold" pitchFamily="34" charset="-122"/>
                <a:cs typeface="Alexandria Semi Bold" pitchFamily="34" charset="-120"/>
              </a:rPr>
              <a:t>Visualize Trends</a:t>
            </a:r>
            <a:endParaRPr lang="en-US" sz="1650" dirty="0"/>
          </a:p>
        </p:txBody>
      </p:sp>
      <p:sp>
        <p:nvSpPr>
          <p:cNvPr id="22" name="Text 20"/>
          <p:cNvSpPr/>
          <p:nvPr/>
        </p:nvSpPr>
        <p:spPr>
          <a:xfrm>
            <a:off x="9857661" y="3403759"/>
            <a:ext cx="4017050" cy="521017"/>
          </a:xfrm>
          <a:prstGeom prst="rect">
            <a:avLst/>
          </a:prstGeom>
          <a:noFill/>
        </p:spPr>
        <p:txBody>
          <a:bodyPr wrap="squar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Interactive dashboards for regional trends and disparities.</a:t>
            </a:r>
            <a:endParaRPr lang="en-US" sz="1250" dirty="0"/>
          </a:p>
        </p:txBody>
      </p:sp>
      <p:sp>
        <p:nvSpPr>
          <p:cNvPr id="23" name="Shape 21"/>
          <p:cNvSpPr/>
          <p:nvPr/>
        </p:nvSpPr>
        <p:spPr>
          <a:xfrm>
            <a:off x="569952" y="4517350"/>
            <a:ext cx="6663809" cy="1218724"/>
          </a:xfrm>
          <a:prstGeom prst="roundRect">
            <a:avLst>
              <a:gd name="adj" fmla="val 9004"/>
            </a:avLst>
          </a:prstGeom>
          <a:solidFill>
            <a:srgbClr val="FFFAFA"/>
          </a:solidFill>
        </p:spPr>
      </p:sp>
      <p:sp>
        <p:nvSpPr>
          <p:cNvPr id="24" name="Shape 22"/>
          <p:cNvSpPr/>
          <p:nvPr/>
        </p:nvSpPr>
        <p:spPr>
          <a:xfrm>
            <a:off x="569952" y="4494490"/>
            <a:ext cx="6663809" cy="91440"/>
          </a:xfrm>
          <a:prstGeom prst="roundRect">
            <a:avLst>
              <a:gd name="adj" fmla="val 74801"/>
            </a:avLst>
          </a:prstGeom>
          <a:solidFill>
            <a:srgbClr val="1A2D7A"/>
          </a:solidFill>
        </p:spPr>
      </p:sp>
      <p:sp>
        <p:nvSpPr>
          <p:cNvPr id="25" name="Shape 23"/>
          <p:cNvSpPr/>
          <p:nvPr/>
        </p:nvSpPr>
        <p:spPr>
          <a:xfrm>
            <a:off x="3657540" y="4273153"/>
            <a:ext cx="488513" cy="488513"/>
          </a:xfrm>
          <a:prstGeom prst="roundRect">
            <a:avLst>
              <a:gd name="adj" fmla="val 187180"/>
            </a:avLst>
          </a:prstGeom>
          <a:solidFill>
            <a:srgbClr val="1A2D7A"/>
          </a:solidFill>
        </p:spPr>
      </p:sp>
      <p:sp>
        <p:nvSpPr>
          <p:cNvPr id="26" name="Text 24"/>
          <p:cNvSpPr/>
          <p:nvPr/>
        </p:nvSpPr>
        <p:spPr>
          <a:xfrm>
            <a:off x="3804106" y="4395311"/>
            <a:ext cx="195382" cy="244197"/>
          </a:xfrm>
          <a:prstGeom prst="rect">
            <a:avLst/>
          </a:prstGeom>
          <a:noFill/>
        </p:spPr>
        <p:txBody>
          <a:bodyPr wrap="none" lIns="0" tIns="0" rIns="0" bIns="0" rtlCol="0" anchor="t"/>
          <a:lstStyle/>
          <a:p>
            <a:pPr marL="0" indent="0" algn="l">
              <a:lnSpc>
                <a:spcPts val="2450"/>
              </a:lnSpc>
              <a:buNone/>
            </a:pPr>
            <a:r>
              <a:rPr lang="en-US" sz="1500" dirty="0">
                <a:solidFill>
                  <a:srgbClr val="FFFFFF"/>
                </a:solidFill>
                <a:latin typeface="Alexandria Semi Bold" pitchFamily="34" charset="0"/>
                <a:ea typeface="Alexandria Semi Bold" pitchFamily="34" charset="-122"/>
                <a:cs typeface="Alexandria Semi Bold" pitchFamily="34" charset="-120"/>
              </a:rPr>
              <a:t>4</a:t>
            </a:r>
            <a:endParaRPr lang="en-US" sz="1500" dirty="0"/>
          </a:p>
        </p:txBody>
      </p:sp>
      <p:sp>
        <p:nvSpPr>
          <p:cNvPr id="27" name="Text 25"/>
          <p:cNvSpPr/>
          <p:nvPr/>
        </p:nvSpPr>
        <p:spPr>
          <a:xfrm>
            <a:off x="755571" y="4924425"/>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3B3535"/>
                </a:solidFill>
                <a:latin typeface="Alexandria Semi Bold" pitchFamily="34" charset="0"/>
                <a:ea typeface="Alexandria Semi Bold" pitchFamily="34" charset="-122"/>
                <a:cs typeface="Alexandria Semi Bold" pitchFamily="34" charset="-120"/>
              </a:rPr>
              <a:t>Deliver Insights</a:t>
            </a:r>
            <a:endParaRPr lang="en-US" sz="1650" dirty="0"/>
          </a:p>
        </p:txBody>
      </p:sp>
      <p:sp>
        <p:nvSpPr>
          <p:cNvPr id="28" name="Text 26"/>
          <p:cNvSpPr/>
          <p:nvPr/>
        </p:nvSpPr>
        <p:spPr>
          <a:xfrm>
            <a:off x="755571" y="5289947"/>
            <a:ext cx="6292572" cy="260509"/>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Actionable insights for education policymakers.</a:t>
            </a:r>
            <a:endParaRPr lang="en-US" sz="1250" dirty="0"/>
          </a:p>
        </p:txBody>
      </p:sp>
      <p:sp>
        <p:nvSpPr>
          <p:cNvPr id="29" name="Shape 27"/>
          <p:cNvSpPr/>
          <p:nvPr/>
        </p:nvSpPr>
        <p:spPr>
          <a:xfrm>
            <a:off x="7396520" y="4517350"/>
            <a:ext cx="6663809" cy="1218724"/>
          </a:xfrm>
          <a:prstGeom prst="roundRect">
            <a:avLst>
              <a:gd name="adj" fmla="val 9004"/>
            </a:avLst>
          </a:prstGeom>
          <a:solidFill>
            <a:srgbClr val="FFFAFA"/>
          </a:solidFill>
        </p:spPr>
      </p:sp>
      <p:sp>
        <p:nvSpPr>
          <p:cNvPr id="30" name="Shape 28"/>
          <p:cNvSpPr/>
          <p:nvPr/>
        </p:nvSpPr>
        <p:spPr>
          <a:xfrm>
            <a:off x="7396520" y="4494490"/>
            <a:ext cx="6663809" cy="91440"/>
          </a:xfrm>
          <a:prstGeom prst="roundRect">
            <a:avLst>
              <a:gd name="adj" fmla="val 74801"/>
            </a:avLst>
          </a:prstGeom>
          <a:solidFill>
            <a:srgbClr val="1A2D7A"/>
          </a:solidFill>
        </p:spPr>
      </p:sp>
      <p:sp>
        <p:nvSpPr>
          <p:cNvPr id="31" name="Shape 29"/>
          <p:cNvSpPr/>
          <p:nvPr/>
        </p:nvSpPr>
        <p:spPr>
          <a:xfrm>
            <a:off x="10484108" y="4273153"/>
            <a:ext cx="488513" cy="488513"/>
          </a:xfrm>
          <a:prstGeom prst="roundRect">
            <a:avLst>
              <a:gd name="adj" fmla="val 187180"/>
            </a:avLst>
          </a:prstGeom>
          <a:solidFill>
            <a:srgbClr val="1A2D7A"/>
          </a:solidFill>
        </p:spPr>
      </p:sp>
      <p:sp>
        <p:nvSpPr>
          <p:cNvPr id="32" name="Text 30"/>
          <p:cNvSpPr/>
          <p:nvPr/>
        </p:nvSpPr>
        <p:spPr>
          <a:xfrm>
            <a:off x="10630674" y="4395311"/>
            <a:ext cx="195382" cy="244197"/>
          </a:xfrm>
          <a:prstGeom prst="rect">
            <a:avLst/>
          </a:prstGeom>
          <a:noFill/>
        </p:spPr>
        <p:txBody>
          <a:bodyPr wrap="none" lIns="0" tIns="0" rIns="0" bIns="0" rtlCol="0" anchor="t"/>
          <a:lstStyle/>
          <a:p>
            <a:pPr marL="0" indent="0" algn="l">
              <a:lnSpc>
                <a:spcPts val="2450"/>
              </a:lnSpc>
              <a:buNone/>
            </a:pPr>
            <a:r>
              <a:rPr lang="en-US" sz="1500" dirty="0">
                <a:solidFill>
                  <a:srgbClr val="FFFFFF"/>
                </a:solidFill>
                <a:latin typeface="Alexandria Semi Bold" pitchFamily="34" charset="0"/>
                <a:ea typeface="Alexandria Semi Bold" pitchFamily="34" charset="-122"/>
                <a:cs typeface="Alexandria Semi Bold" pitchFamily="34" charset="-120"/>
              </a:rPr>
              <a:t>5</a:t>
            </a:r>
            <a:endParaRPr lang="en-US" sz="1500" dirty="0"/>
          </a:p>
        </p:txBody>
      </p:sp>
      <p:sp>
        <p:nvSpPr>
          <p:cNvPr id="33" name="Text 31"/>
          <p:cNvSpPr/>
          <p:nvPr/>
        </p:nvSpPr>
        <p:spPr>
          <a:xfrm>
            <a:off x="7582138" y="4924425"/>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3B3535"/>
                </a:solidFill>
                <a:latin typeface="Alexandria Semi Bold" pitchFamily="34" charset="0"/>
                <a:ea typeface="Alexandria Semi Bold" pitchFamily="34" charset="-122"/>
                <a:cs typeface="Alexandria Semi Bold" pitchFamily="34" charset="-120"/>
              </a:rPr>
              <a:t>Create Strategies</a:t>
            </a:r>
            <a:endParaRPr lang="en-US" sz="1650" dirty="0"/>
          </a:p>
        </p:txBody>
      </p:sp>
      <p:sp>
        <p:nvSpPr>
          <p:cNvPr id="34" name="Text 32"/>
          <p:cNvSpPr/>
          <p:nvPr/>
        </p:nvSpPr>
        <p:spPr>
          <a:xfrm>
            <a:off x="7582138" y="5289947"/>
            <a:ext cx="6292572" cy="260509"/>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Targeted intervention strategies based on predictive analytics.</a:t>
            </a:r>
            <a:endParaRPr lang="en-US" sz="1250" dirty="0"/>
          </a:p>
        </p:txBody>
      </p:sp>
      <p:sp>
        <p:nvSpPr>
          <p:cNvPr id="35" name="Text 33"/>
          <p:cNvSpPr/>
          <p:nvPr/>
        </p:nvSpPr>
        <p:spPr>
          <a:xfrm>
            <a:off x="569952" y="6081951"/>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1F1E1E"/>
                </a:solidFill>
                <a:latin typeface="Alexandria Semi Bold" pitchFamily="34" charset="0"/>
                <a:ea typeface="Alexandria Semi Bold" pitchFamily="34" charset="-122"/>
                <a:cs typeface="Alexandria Semi Bold" pitchFamily="34" charset="-120"/>
              </a:rPr>
              <a:t>Key Statistics</a:t>
            </a:r>
            <a:endParaRPr lang="en-US" sz="1650" dirty="0"/>
          </a:p>
        </p:txBody>
      </p:sp>
      <p:sp>
        <p:nvSpPr>
          <p:cNvPr id="36" name="Text 34"/>
          <p:cNvSpPr/>
          <p:nvPr/>
        </p:nvSpPr>
        <p:spPr>
          <a:xfrm>
            <a:off x="569952" y="6512600"/>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Education Records: 6,000+</a:t>
            </a:r>
            <a:endParaRPr lang="en-US" sz="1250" dirty="0"/>
          </a:p>
        </p:txBody>
      </p:sp>
      <p:sp>
        <p:nvSpPr>
          <p:cNvPr id="37" name="Text 35"/>
          <p:cNvSpPr/>
          <p:nvPr/>
        </p:nvSpPr>
        <p:spPr>
          <a:xfrm>
            <a:off x="569952" y="6830020"/>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Provinces Covered: 5 (All Rwanda)</a:t>
            </a:r>
            <a:endParaRPr lang="en-US" sz="1250" dirty="0"/>
          </a:p>
        </p:txBody>
      </p:sp>
      <p:sp>
        <p:nvSpPr>
          <p:cNvPr id="38" name="Text 36"/>
          <p:cNvSpPr/>
          <p:nvPr/>
        </p:nvSpPr>
        <p:spPr>
          <a:xfrm>
            <a:off x="569952" y="7147441"/>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Years Analyzed: 7 (2018-2024)</a:t>
            </a:r>
            <a:endParaRPr lang="en-US" sz="1250" dirty="0"/>
          </a:p>
        </p:txBody>
      </p:sp>
      <p:sp>
        <p:nvSpPr>
          <p:cNvPr id="39" name="Text 37"/>
          <p:cNvSpPr/>
          <p:nvPr/>
        </p:nvSpPr>
        <p:spPr>
          <a:xfrm>
            <a:off x="569952" y="7464862"/>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Key Indicators: 18 Variables</a:t>
            </a:r>
            <a:endParaRPr lang="en-US" sz="1250" dirty="0"/>
          </a:p>
        </p:txBody>
      </p:sp>
      <p:sp>
        <p:nvSpPr>
          <p:cNvPr id="40" name="Text 38"/>
          <p:cNvSpPr/>
          <p:nvPr/>
        </p:nvSpPr>
        <p:spPr>
          <a:xfrm>
            <a:off x="7521416" y="6081951"/>
            <a:ext cx="2142768" cy="267891"/>
          </a:xfrm>
          <a:prstGeom prst="rect">
            <a:avLst/>
          </a:prstGeom>
          <a:noFill/>
        </p:spPr>
        <p:txBody>
          <a:bodyPr wrap="none" lIns="0" tIns="0" rIns="0" bIns="0" rtlCol="0" anchor="t"/>
          <a:lstStyle/>
          <a:p>
            <a:pPr marL="0" indent="0" algn="l">
              <a:lnSpc>
                <a:spcPts val="2100"/>
              </a:lnSpc>
              <a:buNone/>
            </a:pPr>
            <a:r>
              <a:rPr lang="en-US" sz="1650" dirty="0">
                <a:solidFill>
                  <a:srgbClr val="1F1E1E"/>
                </a:solidFill>
                <a:latin typeface="Alexandria Semi Bold" pitchFamily="34" charset="0"/>
                <a:ea typeface="Alexandria Semi Bold" pitchFamily="34" charset="-122"/>
                <a:cs typeface="Alexandria Semi Bold" pitchFamily="34" charset="-120"/>
              </a:rPr>
              <a:t>Sector Focus</a:t>
            </a:r>
            <a:endParaRPr lang="en-US" sz="1650" dirty="0"/>
          </a:p>
        </p:txBody>
      </p:sp>
      <p:sp>
        <p:nvSpPr>
          <p:cNvPr id="41" name="Text 39"/>
          <p:cNvSpPr/>
          <p:nvPr/>
        </p:nvSpPr>
        <p:spPr>
          <a:xfrm>
            <a:off x="7521416" y="6512600"/>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Target Level: Lower Secondary Education</a:t>
            </a:r>
            <a:endParaRPr lang="en-US" sz="1250" dirty="0"/>
          </a:p>
        </p:txBody>
      </p:sp>
      <p:sp>
        <p:nvSpPr>
          <p:cNvPr id="42" name="Text 40"/>
          <p:cNvSpPr/>
          <p:nvPr/>
        </p:nvSpPr>
        <p:spPr>
          <a:xfrm>
            <a:off x="7521416" y="6830020"/>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Geographic Scope: Rwanda (all provinces)</a:t>
            </a:r>
            <a:endParaRPr lang="en-US" sz="1250" dirty="0"/>
          </a:p>
        </p:txBody>
      </p:sp>
      <p:sp>
        <p:nvSpPr>
          <p:cNvPr id="43" name="Text 41"/>
          <p:cNvSpPr/>
          <p:nvPr/>
        </p:nvSpPr>
        <p:spPr>
          <a:xfrm>
            <a:off x="7521416" y="7147441"/>
            <a:ext cx="6546652" cy="260509"/>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Impact Goal: Reduce dropout rates and improve educational equity</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7454" y="658535"/>
            <a:ext cx="7269599" cy="552093"/>
          </a:xfrm>
          <a:prstGeom prst="rect">
            <a:avLst/>
          </a:prstGeom>
          <a:noFill/>
        </p:spPr>
        <p:txBody>
          <a:bodyPr wrap="none" lIns="0" tIns="0" rIns="0" bIns="0" rtlCol="0" anchor="t"/>
          <a:lstStyle/>
          <a:p>
            <a:pPr marL="0" indent="0" algn="l">
              <a:lnSpc>
                <a:spcPts val="4300"/>
              </a:lnSpc>
              <a:buNone/>
            </a:pPr>
            <a:r>
              <a:rPr lang="en-US" sz="3450" dirty="0">
                <a:solidFill>
                  <a:srgbClr val="000000"/>
                </a:solidFill>
                <a:latin typeface="Alexandria Semi Bold" pitchFamily="34" charset="0"/>
                <a:ea typeface="Alexandria Semi Bold" pitchFamily="34" charset="-122"/>
                <a:cs typeface="Alexandria Semi Bold" pitchFamily="34" charset="-120"/>
              </a:rPr>
              <a:t>🔬</a:t>
            </a:r>
            <a:r>
              <a:rPr lang="en-US" sz="3450" dirty="0">
                <a:solidFill>
                  <a:srgbClr val="1F1E1E"/>
                </a:solidFill>
                <a:latin typeface="Alexandria Semi Bold" pitchFamily="34" charset="0"/>
                <a:ea typeface="Alexandria Semi Bold" pitchFamily="34" charset="-122"/>
                <a:cs typeface="Alexandria Semi Bold" pitchFamily="34" charset="-120"/>
              </a:rPr>
              <a:t> Comprehensive Methodology</a:t>
            </a:r>
            <a:endParaRPr lang="en-US" sz="3450" dirty="0"/>
          </a:p>
        </p:txBody>
      </p:sp>
      <p:sp>
        <p:nvSpPr>
          <p:cNvPr id="4" name="Shape 1"/>
          <p:cNvSpPr/>
          <p:nvPr/>
        </p:nvSpPr>
        <p:spPr>
          <a:xfrm>
            <a:off x="587454" y="1462326"/>
            <a:ext cx="671393" cy="1007150"/>
          </a:xfrm>
          <a:prstGeom prst="roundRect">
            <a:avLst>
              <a:gd name="adj" fmla="val 360037"/>
            </a:avLst>
          </a:prstGeom>
          <a:solidFill>
            <a:srgbClr val="D5DCF6"/>
          </a:solidFill>
          <a:ln w="7620">
            <a:solidFill>
              <a:srgbClr val="BBC2DC"/>
            </a:solidFill>
            <a:prstDash val="solid"/>
          </a:ln>
        </p:spPr>
      </p:sp>
      <p:sp>
        <p:nvSpPr>
          <p:cNvPr id="5" name="Text 2"/>
          <p:cNvSpPr/>
          <p:nvPr/>
        </p:nvSpPr>
        <p:spPr>
          <a:xfrm>
            <a:off x="797243" y="1808559"/>
            <a:ext cx="251698" cy="314682"/>
          </a:xfrm>
          <a:prstGeom prst="rect">
            <a:avLst/>
          </a:prstGeom>
          <a:noFill/>
        </p:spPr>
        <p:txBody>
          <a:bodyPr wrap="none" lIns="0" tIns="0" rIns="0" bIns="0" rtlCol="0" anchor="t"/>
          <a:lstStyle/>
          <a:p>
            <a:pPr marL="0" indent="0" algn="l">
              <a:lnSpc>
                <a:spcPts val="1950"/>
              </a:lnSpc>
              <a:buNone/>
            </a:pPr>
            <a:r>
              <a:rPr lang="en-US" sz="1950" dirty="0">
                <a:solidFill>
                  <a:srgbClr val="3B3535"/>
                </a:solidFill>
                <a:latin typeface="Alexandria Semi Bold" pitchFamily="34" charset="0"/>
                <a:ea typeface="Alexandria Semi Bold" pitchFamily="34" charset="-122"/>
                <a:cs typeface="Alexandria Semi Bold" pitchFamily="34" charset="-120"/>
              </a:rPr>
              <a:t>1</a:t>
            </a:r>
            <a:endParaRPr lang="en-US" sz="1950" dirty="0"/>
          </a:p>
        </p:txBody>
      </p:sp>
      <p:sp>
        <p:nvSpPr>
          <p:cNvPr id="6" name="Text 3"/>
          <p:cNvSpPr/>
          <p:nvPr/>
        </p:nvSpPr>
        <p:spPr>
          <a:xfrm>
            <a:off x="1426607" y="1630085"/>
            <a:ext cx="3431262" cy="275987"/>
          </a:xfrm>
          <a:prstGeom prst="rect">
            <a:avLst/>
          </a:prstGeom>
          <a:noFill/>
        </p:spPr>
        <p:txBody>
          <a:bodyPr wrap="none" lIns="0" tIns="0" rIns="0" bIns="0" rtlCol="0" anchor="t"/>
          <a:lstStyle/>
          <a:p>
            <a:pPr marL="0" indent="0" algn="l">
              <a:lnSpc>
                <a:spcPts val="2150"/>
              </a:lnSpc>
              <a:buNone/>
            </a:pPr>
            <a:r>
              <a:rPr lang="en-US" sz="1700" dirty="0">
                <a:solidFill>
                  <a:srgbClr val="3B3535"/>
                </a:solidFill>
                <a:latin typeface="Alexandria Semi Bold" pitchFamily="34" charset="0"/>
                <a:ea typeface="Alexandria Semi Bold" pitchFamily="34" charset="-122"/>
                <a:cs typeface="Alexandria Semi Bold" pitchFamily="34" charset="-120"/>
              </a:rPr>
              <a:t>Data Preprocessing &amp; Cleaning</a:t>
            </a:r>
            <a:endParaRPr lang="en-US" sz="1700" dirty="0"/>
          </a:p>
        </p:txBody>
      </p:sp>
      <p:sp>
        <p:nvSpPr>
          <p:cNvPr id="7" name="Text 4"/>
          <p:cNvSpPr/>
          <p:nvPr/>
        </p:nvSpPr>
        <p:spPr>
          <a:xfrm>
            <a:off x="1426607" y="2006679"/>
            <a:ext cx="7129939" cy="268605"/>
          </a:xfrm>
          <a:prstGeom prst="rect">
            <a:avLst/>
          </a:prstGeom>
          <a:noFill/>
        </p:spPr>
        <p:txBody>
          <a:bodyPr wrap="non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Cleaned 6,000+ records, standardized formats, imputed missing values.</a:t>
            </a:r>
            <a:endParaRPr lang="en-US" sz="1300" dirty="0"/>
          </a:p>
        </p:txBody>
      </p:sp>
      <p:sp>
        <p:nvSpPr>
          <p:cNvPr id="8" name="Shape 5"/>
          <p:cNvSpPr/>
          <p:nvPr/>
        </p:nvSpPr>
        <p:spPr>
          <a:xfrm>
            <a:off x="587454" y="2595324"/>
            <a:ext cx="671393" cy="1007150"/>
          </a:xfrm>
          <a:prstGeom prst="roundRect">
            <a:avLst>
              <a:gd name="adj" fmla="val 360037"/>
            </a:avLst>
          </a:prstGeom>
          <a:solidFill>
            <a:srgbClr val="D5DCF6"/>
          </a:solidFill>
          <a:ln w="7620">
            <a:solidFill>
              <a:srgbClr val="BBC2DC"/>
            </a:solidFill>
            <a:prstDash val="solid"/>
          </a:ln>
        </p:spPr>
      </p:sp>
      <p:sp>
        <p:nvSpPr>
          <p:cNvPr id="9" name="Text 6"/>
          <p:cNvSpPr/>
          <p:nvPr/>
        </p:nvSpPr>
        <p:spPr>
          <a:xfrm>
            <a:off x="797243" y="2941558"/>
            <a:ext cx="251698" cy="314682"/>
          </a:xfrm>
          <a:prstGeom prst="rect">
            <a:avLst/>
          </a:prstGeom>
          <a:noFill/>
        </p:spPr>
        <p:txBody>
          <a:bodyPr wrap="none" lIns="0" tIns="0" rIns="0" bIns="0" rtlCol="0" anchor="t"/>
          <a:lstStyle/>
          <a:p>
            <a:pPr marL="0" indent="0" algn="l">
              <a:lnSpc>
                <a:spcPts val="1950"/>
              </a:lnSpc>
              <a:buNone/>
            </a:pPr>
            <a:r>
              <a:rPr lang="en-US" sz="1950" dirty="0">
                <a:solidFill>
                  <a:srgbClr val="3B3535"/>
                </a:solidFill>
                <a:latin typeface="Alexandria Semi Bold" pitchFamily="34" charset="0"/>
                <a:ea typeface="Alexandria Semi Bold" pitchFamily="34" charset="-122"/>
                <a:cs typeface="Alexandria Semi Bold" pitchFamily="34" charset="-120"/>
              </a:rPr>
              <a:t>2</a:t>
            </a:r>
            <a:endParaRPr lang="en-US" sz="1950" dirty="0"/>
          </a:p>
        </p:txBody>
      </p:sp>
      <p:sp>
        <p:nvSpPr>
          <p:cNvPr id="10" name="Text 7"/>
          <p:cNvSpPr/>
          <p:nvPr/>
        </p:nvSpPr>
        <p:spPr>
          <a:xfrm>
            <a:off x="1426607" y="2763083"/>
            <a:ext cx="2883575" cy="275987"/>
          </a:xfrm>
          <a:prstGeom prst="rect">
            <a:avLst/>
          </a:prstGeom>
          <a:noFill/>
        </p:spPr>
        <p:txBody>
          <a:bodyPr wrap="none" lIns="0" tIns="0" rIns="0" bIns="0" rtlCol="0" anchor="t"/>
          <a:lstStyle/>
          <a:p>
            <a:pPr marL="0" indent="0" algn="l">
              <a:lnSpc>
                <a:spcPts val="2150"/>
              </a:lnSpc>
              <a:buNone/>
            </a:pPr>
            <a:r>
              <a:rPr lang="en-US" sz="1700" dirty="0">
                <a:solidFill>
                  <a:srgbClr val="3B3535"/>
                </a:solidFill>
                <a:latin typeface="Alexandria Semi Bold" pitchFamily="34" charset="0"/>
                <a:ea typeface="Alexandria Semi Bold" pitchFamily="34" charset="-122"/>
                <a:cs typeface="Alexandria Semi Bold" pitchFamily="34" charset="-120"/>
              </a:rPr>
              <a:t>Exploratory Data Analysis</a:t>
            </a:r>
            <a:endParaRPr lang="en-US" sz="1700" dirty="0"/>
          </a:p>
        </p:txBody>
      </p:sp>
      <p:sp>
        <p:nvSpPr>
          <p:cNvPr id="11" name="Text 8"/>
          <p:cNvSpPr/>
          <p:nvPr/>
        </p:nvSpPr>
        <p:spPr>
          <a:xfrm>
            <a:off x="1426607" y="3139678"/>
            <a:ext cx="7129939" cy="268605"/>
          </a:xfrm>
          <a:prstGeom prst="rect">
            <a:avLst/>
          </a:prstGeom>
          <a:noFill/>
        </p:spPr>
        <p:txBody>
          <a:bodyPr wrap="non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Analyzed dropout trends, gender comparisons, provincial performance.</a:t>
            </a:r>
            <a:endParaRPr lang="en-US" sz="1300" dirty="0"/>
          </a:p>
        </p:txBody>
      </p:sp>
      <p:sp>
        <p:nvSpPr>
          <p:cNvPr id="12" name="Shape 9"/>
          <p:cNvSpPr/>
          <p:nvPr/>
        </p:nvSpPr>
        <p:spPr>
          <a:xfrm>
            <a:off x="587454" y="3728323"/>
            <a:ext cx="671393" cy="1007150"/>
          </a:xfrm>
          <a:prstGeom prst="roundRect">
            <a:avLst>
              <a:gd name="adj" fmla="val 360037"/>
            </a:avLst>
          </a:prstGeom>
          <a:solidFill>
            <a:srgbClr val="D5DCF6"/>
          </a:solidFill>
          <a:ln w="7620">
            <a:solidFill>
              <a:srgbClr val="BBC2DC"/>
            </a:solidFill>
            <a:prstDash val="solid"/>
          </a:ln>
        </p:spPr>
      </p:sp>
      <p:sp>
        <p:nvSpPr>
          <p:cNvPr id="13" name="Text 10"/>
          <p:cNvSpPr/>
          <p:nvPr/>
        </p:nvSpPr>
        <p:spPr>
          <a:xfrm>
            <a:off x="797243" y="4074557"/>
            <a:ext cx="251698" cy="314682"/>
          </a:xfrm>
          <a:prstGeom prst="rect">
            <a:avLst/>
          </a:prstGeom>
          <a:noFill/>
        </p:spPr>
        <p:txBody>
          <a:bodyPr wrap="none" lIns="0" tIns="0" rIns="0" bIns="0" rtlCol="0" anchor="t"/>
          <a:lstStyle/>
          <a:p>
            <a:pPr marL="0" indent="0" algn="l">
              <a:lnSpc>
                <a:spcPts val="1950"/>
              </a:lnSpc>
              <a:buNone/>
            </a:pPr>
            <a:r>
              <a:rPr lang="en-US" sz="1950" dirty="0">
                <a:solidFill>
                  <a:srgbClr val="3B3535"/>
                </a:solidFill>
                <a:latin typeface="Alexandria Semi Bold" pitchFamily="34" charset="0"/>
                <a:ea typeface="Alexandria Semi Bold" pitchFamily="34" charset="-122"/>
                <a:cs typeface="Alexandria Semi Bold" pitchFamily="34" charset="-120"/>
              </a:rPr>
              <a:t>3</a:t>
            </a:r>
            <a:endParaRPr lang="en-US" sz="1950" dirty="0"/>
          </a:p>
        </p:txBody>
      </p:sp>
      <p:sp>
        <p:nvSpPr>
          <p:cNvPr id="14" name="Text 11"/>
          <p:cNvSpPr/>
          <p:nvPr/>
        </p:nvSpPr>
        <p:spPr>
          <a:xfrm>
            <a:off x="1426607" y="3896082"/>
            <a:ext cx="3415546" cy="275987"/>
          </a:xfrm>
          <a:prstGeom prst="rect">
            <a:avLst/>
          </a:prstGeom>
          <a:noFill/>
        </p:spPr>
        <p:txBody>
          <a:bodyPr wrap="none" lIns="0" tIns="0" rIns="0" bIns="0" rtlCol="0" anchor="t"/>
          <a:lstStyle/>
          <a:p>
            <a:pPr marL="0" indent="0" algn="l">
              <a:lnSpc>
                <a:spcPts val="2150"/>
              </a:lnSpc>
              <a:buNone/>
            </a:pPr>
            <a:r>
              <a:rPr lang="en-US" sz="1700" dirty="0">
                <a:solidFill>
                  <a:srgbClr val="3B3535"/>
                </a:solidFill>
                <a:latin typeface="Alexandria Semi Bold" pitchFamily="34" charset="0"/>
                <a:ea typeface="Alexandria Semi Bold" pitchFamily="34" charset="-122"/>
                <a:cs typeface="Alexandria Semi Bold" pitchFamily="34" charset="-120"/>
              </a:rPr>
              <a:t>Advanced Correlation Analysis</a:t>
            </a:r>
            <a:endParaRPr lang="en-US" sz="1700" dirty="0"/>
          </a:p>
        </p:txBody>
      </p:sp>
      <p:sp>
        <p:nvSpPr>
          <p:cNvPr id="15" name="Text 12"/>
          <p:cNvSpPr/>
          <p:nvPr/>
        </p:nvSpPr>
        <p:spPr>
          <a:xfrm>
            <a:off x="1426607" y="4272677"/>
            <a:ext cx="7129939" cy="268605"/>
          </a:xfrm>
          <a:prstGeom prst="rect">
            <a:avLst/>
          </a:prstGeom>
          <a:noFill/>
        </p:spPr>
        <p:txBody>
          <a:bodyPr wrap="non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Identified key relationships with dropout rates, visualized heatmaps.</a:t>
            </a:r>
            <a:endParaRPr lang="en-US" sz="1300" dirty="0"/>
          </a:p>
        </p:txBody>
      </p:sp>
      <p:sp>
        <p:nvSpPr>
          <p:cNvPr id="16" name="Shape 13"/>
          <p:cNvSpPr/>
          <p:nvPr/>
        </p:nvSpPr>
        <p:spPr>
          <a:xfrm>
            <a:off x="587454" y="4861322"/>
            <a:ext cx="671393" cy="1007150"/>
          </a:xfrm>
          <a:prstGeom prst="roundRect">
            <a:avLst>
              <a:gd name="adj" fmla="val 360037"/>
            </a:avLst>
          </a:prstGeom>
          <a:solidFill>
            <a:srgbClr val="D5DCF6"/>
          </a:solidFill>
          <a:ln w="7620">
            <a:solidFill>
              <a:srgbClr val="BBC2DC"/>
            </a:solidFill>
            <a:prstDash val="solid"/>
          </a:ln>
        </p:spPr>
      </p:sp>
      <p:sp>
        <p:nvSpPr>
          <p:cNvPr id="17" name="Text 14"/>
          <p:cNvSpPr/>
          <p:nvPr/>
        </p:nvSpPr>
        <p:spPr>
          <a:xfrm>
            <a:off x="797243" y="5207556"/>
            <a:ext cx="251698" cy="314682"/>
          </a:xfrm>
          <a:prstGeom prst="rect">
            <a:avLst/>
          </a:prstGeom>
          <a:noFill/>
        </p:spPr>
        <p:txBody>
          <a:bodyPr wrap="none" lIns="0" tIns="0" rIns="0" bIns="0" rtlCol="0" anchor="t"/>
          <a:lstStyle/>
          <a:p>
            <a:pPr marL="0" indent="0" algn="l">
              <a:lnSpc>
                <a:spcPts val="1950"/>
              </a:lnSpc>
              <a:buNone/>
            </a:pPr>
            <a:r>
              <a:rPr lang="en-US" sz="1950" dirty="0">
                <a:solidFill>
                  <a:srgbClr val="3B3535"/>
                </a:solidFill>
                <a:latin typeface="Alexandria Semi Bold" pitchFamily="34" charset="0"/>
                <a:ea typeface="Alexandria Semi Bold" pitchFamily="34" charset="-122"/>
                <a:cs typeface="Alexandria Semi Bold" pitchFamily="34" charset="-120"/>
              </a:rPr>
              <a:t>4</a:t>
            </a:r>
            <a:endParaRPr lang="en-US" sz="1950" dirty="0"/>
          </a:p>
        </p:txBody>
      </p:sp>
      <p:sp>
        <p:nvSpPr>
          <p:cNvPr id="18" name="Text 15"/>
          <p:cNvSpPr/>
          <p:nvPr/>
        </p:nvSpPr>
        <p:spPr>
          <a:xfrm>
            <a:off x="1426607" y="5029081"/>
            <a:ext cx="3570803" cy="275987"/>
          </a:xfrm>
          <a:prstGeom prst="rect">
            <a:avLst/>
          </a:prstGeom>
          <a:noFill/>
        </p:spPr>
        <p:txBody>
          <a:bodyPr wrap="none" lIns="0" tIns="0" rIns="0" bIns="0" rtlCol="0" anchor="t"/>
          <a:lstStyle/>
          <a:p>
            <a:pPr marL="0" indent="0" algn="l">
              <a:lnSpc>
                <a:spcPts val="2150"/>
              </a:lnSpc>
              <a:buNone/>
            </a:pPr>
            <a:r>
              <a:rPr lang="en-US" sz="1700" dirty="0">
                <a:solidFill>
                  <a:srgbClr val="3B3535"/>
                </a:solidFill>
                <a:latin typeface="Alexandria Semi Bold" pitchFamily="34" charset="0"/>
                <a:ea typeface="Alexandria Semi Bold" pitchFamily="34" charset="-122"/>
                <a:cs typeface="Alexandria Semi Bold" pitchFamily="34" charset="-120"/>
              </a:rPr>
              <a:t>Machine Learning Development</a:t>
            </a:r>
            <a:endParaRPr lang="en-US" sz="1700" dirty="0"/>
          </a:p>
        </p:txBody>
      </p:sp>
      <p:sp>
        <p:nvSpPr>
          <p:cNvPr id="19" name="Text 16"/>
          <p:cNvSpPr/>
          <p:nvPr/>
        </p:nvSpPr>
        <p:spPr>
          <a:xfrm>
            <a:off x="1426607" y="5405676"/>
            <a:ext cx="7129939" cy="268605"/>
          </a:xfrm>
          <a:prstGeom prst="rect">
            <a:avLst/>
          </a:prstGeom>
          <a:noFill/>
        </p:spPr>
        <p:txBody>
          <a:bodyPr wrap="non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Trained Random Forest &amp; Logistic Regression, achieved 99.2% accuracy.</a:t>
            </a:r>
            <a:endParaRPr lang="en-US" sz="1300" dirty="0"/>
          </a:p>
        </p:txBody>
      </p:sp>
      <p:sp>
        <p:nvSpPr>
          <p:cNvPr id="20" name="Text 17"/>
          <p:cNvSpPr/>
          <p:nvPr/>
        </p:nvSpPr>
        <p:spPr>
          <a:xfrm>
            <a:off x="587454" y="6120170"/>
            <a:ext cx="2316242" cy="275987"/>
          </a:xfrm>
          <a:prstGeom prst="rect">
            <a:avLst/>
          </a:prstGeom>
          <a:noFill/>
        </p:spPr>
        <p:txBody>
          <a:bodyPr wrap="none" lIns="0" tIns="0" rIns="0" bIns="0" rtlCol="0" anchor="t"/>
          <a:lstStyle/>
          <a:p>
            <a:pPr marL="0" indent="0" algn="l">
              <a:lnSpc>
                <a:spcPts val="2150"/>
              </a:lnSpc>
              <a:buNone/>
            </a:pPr>
            <a:r>
              <a:rPr lang="en-US" sz="1700" dirty="0">
                <a:solidFill>
                  <a:srgbClr val="1F1E1E"/>
                </a:solidFill>
                <a:latin typeface="Alexandria Semi Bold" pitchFamily="34" charset="0"/>
                <a:ea typeface="Alexandria Semi Bold" pitchFamily="34" charset="-122"/>
                <a:cs typeface="Alexandria Semi Bold" pitchFamily="34" charset="-120"/>
              </a:rPr>
              <a:t>Tools &amp; Technologies</a:t>
            </a:r>
            <a:endParaRPr lang="en-US" sz="1700" dirty="0"/>
          </a:p>
        </p:txBody>
      </p:sp>
      <p:sp>
        <p:nvSpPr>
          <p:cNvPr id="21" name="Text 18"/>
          <p:cNvSpPr/>
          <p:nvPr/>
        </p:nvSpPr>
        <p:spPr>
          <a:xfrm>
            <a:off x="587454" y="6647855"/>
            <a:ext cx="7969091" cy="268605"/>
          </a:xfrm>
          <a:prstGeom prst="rect">
            <a:avLst/>
          </a:prstGeom>
          <a:noFill/>
        </p:spPr>
        <p:txBody>
          <a:bodyPr wrap="none" lIns="0" tIns="0" rIns="0" bIns="0" rtlCol="0" anchor="t"/>
          <a:lstStyle/>
          <a:p>
            <a:pPr marL="0" indent="0" algn="l">
              <a:lnSpc>
                <a:spcPts val="2100"/>
              </a:lnSpc>
              <a:buSzPct val="100000"/>
              <a:buNone/>
            </a:pPr>
            <a:r>
              <a:rPr lang="en-US" sz="1300" b="1" dirty="0">
                <a:solidFill>
                  <a:srgbClr val="3B3535"/>
                </a:solidFill>
                <a:latin typeface="Sora Light" pitchFamily="34" charset="0"/>
                <a:ea typeface="Sora Light" pitchFamily="34" charset="-122"/>
                <a:cs typeface="Sora Light" pitchFamily="34" charset="-120"/>
              </a:rPr>
              <a:t>Python:</a:t>
            </a:r>
            <a:r>
              <a:rPr lang="en-US" sz="1300" dirty="0">
                <a:solidFill>
                  <a:srgbClr val="3B3535"/>
                </a:solidFill>
                <a:latin typeface="Sora Light" pitchFamily="34" charset="0"/>
                <a:ea typeface="Sora Light" pitchFamily="34" charset="-122"/>
                <a:cs typeface="Sora Light" pitchFamily="34" charset="-120"/>
              </a:rPr>
              <a:t> pandas, scikit-learn, matplotlib, seaborn, numpy</a:t>
            </a:r>
            <a:endParaRPr lang="en-US" sz="1300" dirty="0"/>
          </a:p>
        </p:txBody>
      </p:sp>
      <p:sp>
        <p:nvSpPr>
          <p:cNvPr id="22" name="Text 19"/>
          <p:cNvSpPr/>
          <p:nvPr/>
        </p:nvSpPr>
        <p:spPr>
          <a:xfrm>
            <a:off x="587454" y="6975157"/>
            <a:ext cx="7969091" cy="268605"/>
          </a:xfrm>
          <a:prstGeom prst="rect">
            <a:avLst/>
          </a:prstGeom>
          <a:noFill/>
        </p:spPr>
        <p:txBody>
          <a:bodyPr wrap="none" lIns="0" tIns="0" rIns="0" bIns="0" rtlCol="0" anchor="t"/>
          <a:lstStyle/>
          <a:p>
            <a:pPr marL="0" indent="0" algn="l">
              <a:lnSpc>
                <a:spcPts val="2100"/>
              </a:lnSpc>
              <a:buSzPct val="100000"/>
              <a:buNone/>
            </a:pPr>
            <a:r>
              <a:rPr lang="en-US" sz="1300" b="1" dirty="0">
                <a:solidFill>
                  <a:srgbClr val="3B3535"/>
                </a:solidFill>
                <a:latin typeface="Sora Light" pitchFamily="34" charset="0"/>
                <a:ea typeface="Sora Light" pitchFamily="34" charset="-122"/>
                <a:cs typeface="Sora Light" pitchFamily="34" charset="-120"/>
              </a:rPr>
              <a:t>Power BI:</a:t>
            </a:r>
            <a:r>
              <a:rPr lang="en-US" sz="1300" dirty="0">
                <a:solidFill>
                  <a:srgbClr val="3B3535"/>
                </a:solidFill>
                <a:latin typeface="Sora Light" pitchFamily="34" charset="0"/>
                <a:ea typeface="Sora Light" pitchFamily="34" charset="-122"/>
                <a:cs typeface="Sora Light" pitchFamily="34" charset="-120"/>
              </a:rPr>
              <a:t> Interactive dashboards with DAX formulas</a:t>
            </a:r>
            <a:endParaRPr lang="en-US" sz="1300" dirty="0"/>
          </a:p>
        </p:txBody>
      </p:sp>
      <p:sp>
        <p:nvSpPr>
          <p:cNvPr id="23" name="Text 20"/>
          <p:cNvSpPr/>
          <p:nvPr/>
        </p:nvSpPr>
        <p:spPr>
          <a:xfrm>
            <a:off x="587454" y="7302460"/>
            <a:ext cx="7969091" cy="268605"/>
          </a:xfrm>
          <a:prstGeom prst="rect">
            <a:avLst/>
          </a:prstGeom>
          <a:noFill/>
        </p:spPr>
        <p:txBody>
          <a:bodyPr wrap="none" lIns="0" tIns="0" rIns="0" bIns="0" rtlCol="0" anchor="t"/>
          <a:lstStyle/>
          <a:p>
            <a:pPr marL="0" indent="0" algn="l">
              <a:lnSpc>
                <a:spcPts val="2100"/>
              </a:lnSpc>
              <a:buSzPct val="100000"/>
              <a:buNone/>
            </a:pPr>
            <a:r>
              <a:rPr lang="en-US" sz="1300" b="1" dirty="0">
                <a:solidFill>
                  <a:srgbClr val="3B3535"/>
                </a:solidFill>
                <a:latin typeface="Sora Light" pitchFamily="34" charset="0"/>
                <a:ea typeface="Sora Light" pitchFamily="34" charset="-122"/>
                <a:cs typeface="Sora Light" pitchFamily="34" charset="-120"/>
              </a:rPr>
              <a:t>Machine Learning:</a:t>
            </a:r>
            <a:r>
              <a:rPr lang="en-US" sz="1300" dirty="0">
                <a:solidFill>
                  <a:srgbClr val="3B3535"/>
                </a:solidFill>
                <a:latin typeface="Sora Light" pitchFamily="34" charset="0"/>
                <a:ea typeface="Sora Light" pitchFamily="34" charset="-122"/>
                <a:cs typeface="Sora Light" pitchFamily="34" charset="-120"/>
              </a:rPr>
              <a:t> Classification algorithms with hyperparameter tuning</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62808" y="558165"/>
            <a:ext cx="5486400" cy="536496"/>
          </a:xfrm>
          <a:prstGeom prst="rect">
            <a:avLst/>
          </a:prstGeom>
          <a:noFill/>
        </p:spPr>
        <p:txBody>
          <a:bodyPr wrap="none" lIns="0" tIns="0" rIns="0" bIns="0" rtlCol="0" anchor="t"/>
          <a:lstStyle/>
          <a:p>
            <a:pPr marL="0" indent="0" algn="l">
              <a:lnSpc>
                <a:spcPts val="4150"/>
              </a:lnSpc>
              <a:buNone/>
            </a:pPr>
            <a:r>
              <a:rPr lang="en-US" sz="3300" dirty="0">
                <a:solidFill>
                  <a:srgbClr val="000000"/>
                </a:solidFill>
                <a:latin typeface="Alexandria Semi Bold" pitchFamily="34" charset="0"/>
                <a:ea typeface="Alexandria Semi Bold" pitchFamily="34" charset="-122"/>
                <a:cs typeface="Alexandria Semi Bold" pitchFamily="34" charset="-120"/>
              </a:rPr>
              <a:t>📊</a:t>
            </a:r>
            <a:r>
              <a:rPr lang="en-US" sz="3300" dirty="0">
                <a:solidFill>
                  <a:srgbClr val="1F1E1E"/>
                </a:solidFill>
                <a:latin typeface="Alexandria Semi Bold" pitchFamily="34" charset="0"/>
                <a:ea typeface="Alexandria Semi Bold" pitchFamily="34" charset="-122"/>
                <a:cs typeface="Alexandria Semi Bold" pitchFamily="34" charset="-120"/>
              </a:rPr>
              <a:t> Results &amp; Key Findings</a:t>
            </a:r>
            <a:endParaRPr lang="en-US" sz="3300" dirty="0"/>
          </a:p>
        </p:txBody>
      </p:sp>
      <p:sp>
        <p:nvSpPr>
          <p:cNvPr id="3" name="Text 1"/>
          <p:cNvSpPr/>
          <p:nvPr/>
        </p:nvSpPr>
        <p:spPr>
          <a:xfrm>
            <a:off x="562808" y="1335762"/>
            <a:ext cx="4407337" cy="272058"/>
          </a:xfrm>
          <a:prstGeom prst="rect">
            <a:avLst/>
          </a:prstGeom>
          <a:noFill/>
        </p:spPr>
        <p:txBody>
          <a:bodyPr wrap="none" lIns="0" tIns="0" rIns="0" bIns="0" rtlCol="0" anchor="t"/>
          <a:lstStyle/>
          <a:p>
            <a:pPr marL="0" indent="0" algn="l">
              <a:lnSpc>
                <a:spcPts val="2050"/>
              </a:lnSpc>
              <a:buNone/>
            </a:pPr>
            <a:r>
              <a:rPr lang="en-US" sz="1650" dirty="0">
                <a:solidFill>
                  <a:srgbClr val="000000"/>
                </a:solidFill>
                <a:latin typeface="Alexandria Semi Bold" pitchFamily="34" charset="0"/>
                <a:ea typeface="Alexandria Semi Bold" pitchFamily="34" charset="-122"/>
                <a:cs typeface="Alexandria Semi Bold" pitchFamily="34" charset="-120"/>
              </a:rPr>
              <a:t>🏆</a:t>
            </a:r>
            <a:r>
              <a:rPr lang="en-US" sz="1650" dirty="0">
                <a:solidFill>
                  <a:srgbClr val="1F1E1E"/>
                </a:solidFill>
                <a:latin typeface="Alexandria Semi Bold" pitchFamily="34" charset="0"/>
                <a:ea typeface="Alexandria Semi Bold" pitchFamily="34" charset="-122"/>
                <a:cs typeface="Alexandria Semi Bold" pitchFamily="34" charset="-120"/>
              </a:rPr>
              <a:t> Machine Learning Model Performance</a:t>
            </a:r>
            <a:endParaRPr lang="en-US" sz="1650" dirty="0"/>
          </a:p>
        </p:txBody>
      </p:sp>
      <p:sp>
        <p:nvSpPr>
          <p:cNvPr id="4" name="Shape 2"/>
          <p:cNvSpPr/>
          <p:nvPr/>
        </p:nvSpPr>
        <p:spPr>
          <a:xfrm>
            <a:off x="562808" y="1848922"/>
            <a:ext cx="13504783" cy="1411486"/>
          </a:xfrm>
          <a:prstGeom prst="roundRect">
            <a:avLst>
              <a:gd name="adj" fmla="val 4785"/>
            </a:avLst>
          </a:prstGeom>
          <a:noFill/>
          <a:ln w="7620">
            <a:solidFill>
              <a:srgbClr val="000000">
                <a:alpha val="8000"/>
              </a:srgbClr>
            </a:solidFill>
            <a:prstDash val="solid"/>
          </a:ln>
        </p:spPr>
      </p:sp>
      <p:sp>
        <p:nvSpPr>
          <p:cNvPr id="5" name="Shape 3"/>
          <p:cNvSpPr/>
          <p:nvPr/>
        </p:nvSpPr>
        <p:spPr>
          <a:xfrm>
            <a:off x="570428" y="1856542"/>
            <a:ext cx="13489543" cy="465415"/>
          </a:xfrm>
          <a:prstGeom prst="rect">
            <a:avLst/>
          </a:prstGeom>
          <a:solidFill>
            <a:srgbClr val="FFFFFF">
              <a:alpha val="4000"/>
            </a:srgbClr>
          </a:solidFill>
        </p:spPr>
      </p:sp>
      <p:sp>
        <p:nvSpPr>
          <p:cNvPr id="6" name="Text 4"/>
          <p:cNvSpPr/>
          <p:nvPr/>
        </p:nvSpPr>
        <p:spPr>
          <a:xfrm>
            <a:off x="731520" y="1960602"/>
            <a:ext cx="237255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Model</a:t>
            </a:r>
            <a:endParaRPr lang="en-US" sz="1250" dirty="0"/>
          </a:p>
        </p:txBody>
      </p:sp>
      <p:sp>
        <p:nvSpPr>
          <p:cNvPr id="7" name="Text 5"/>
          <p:cNvSpPr/>
          <p:nvPr/>
        </p:nvSpPr>
        <p:spPr>
          <a:xfrm>
            <a:off x="3433167" y="1960602"/>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Accuracy</a:t>
            </a:r>
            <a:endParaRPr lang="en-US" sz="1250" dirty="0"/>
          </a:p>
        </p:txBody>
      </p:sp>
      <p:sp>
        <p:nvSpPr>
          <p:cNvPr id="8" name="Text 6"/>
          <p:cNvSpPr/>
          <p:nvPr/>
        </p:nvSpPr>
        <p:spPr>
          <a:xfrm>
            <a:off x="6131004" y="1960602"/>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Precision</a:t>
            </a:r>
            <a:endParaRPr lang="en-US" sz="1250" dirty="0"/>
          </a:p>
        </p:txBody>
      </p:sp>
      <p:sp>
        <p:nvSpPr>
          <p:cNvPr id="9" name="Text 7"/>
          <p:cNvSpPr/>
          <p:nvPr/>
        </p:nvSpPr>
        <p:spPr>
          <a:xfrm>
            <a:off x="8828842" y="1960602"/>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Recall</a:t>
            </a:r>
            <a:endParaRPr lang="en-US" sz="1250" dirty="0"/>
          </a:p>
        </p:txBody>
      </p:sp>
      <p:sp>
        <p:nvSpPr>
          <p:cNvPr id="10" name="Text 8"/>
          <p:cNvSpPr/>
          <p:nvPr/>
        </p:nvSpPr>
        <p:spPr>
          <a:xfrm>
            <a:off x="11526679" y="1960602"/>
            <a:ext cx="237255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F1-Score</a:t>
            </a:r>
            <a:endParaRPr lang="en-US" sz="1250" dirty="0"/>
          </a:p>
        </p:txBody>
      </p:sp>
      <p:sp>
        <p:nvSpPr>
          <p:cNvPr id="11" name="Shape 9"/>
          <p:cNvSpPr/>
          <p:nvPr/>
        </p:nvSpPr>
        <p:spPr>
          <a:xfrm>
            <a:off x="570428" y="2321957"/>
            <a:ext cx="13489543" cy="465415"/>
          </a:xfrm>
          <a:prstGeom prst="rect">
            <a:avLst/>
          </a:prstGeom>
          <a:solidFill>
            <a:srgbClr val="000000">
              <a:alpha val="4000"/>
            </a:srgbClr>
          </a:solidFill>
        </p:spPr>
      </p:sp>
      <p:sp>
        <p:nvSpPr>
          <p:cNvPr id="12" name="Text 10"/>
          <p:cNvSpPr/>
          <p:nvPr/>
        </p:nvSpPr>
        <p:spPr>
          <a:xfrm>
            <a:off x="731520" y="2426018"/>
            <a:ext cx="2372558" cy="257294"/>
          </a:xfrm>
          <a:prstGeom prst="rect">
            <a:avLst/>
          </a:prstGeom>
          <a:noFill/>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Random Forest</a:t>
            </a:r>
            <a:endParaRPr lang="en-US" sz="1250" dirty="0"/>
          </a:p>
        </p:txBody>
      </p:sp>
      <p:sp>
        <p:nvSpPr>
          <p:cNvPr id="13" name="Text 11"/>
          <p:cNvSpPr/>
          <p:nvPr/>
        </p:nvSpPr>
        <p:spPr>
          <a:xfrm>
            <a:off x="3433167" y="2426018"/>
            <a:ext cx="2368748" cy="257294"/>
          </a:xfrm>
          <a:prstGeom prst="rect">
            <a:avLst/>
          </a:prstGeom>
          <a:noFill/>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97.0%</a:t>
            </a:r>
            <a:endParaRPr lang="en-US" sz="1250" dirty="0"/>
          </a:p>
        </p:txBody>
      </p:sp>
      <p:sp>
        <p:nvSpPr>
          <p:cNvPr id="14" name="Text 12"/>
          <p:cNvSpPr/>
          <p:nvPr/>
        </p:nvSpPr>
        <p:spPr>
          <a:xfrm>
            <a:off x="6131004" y="2426018"/>
            <a:ext cx="2368748" cy="257294"/>
          </a:xfrm>
          <a:prstGeom prst="rect">
            <a:avLst/>
          </a:prstGeom>
          <a:noFill/>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0.970</a:t>
            </a:r>
            <a:endParaRPr lang="en-US" sz="1250" dirty="0"/>
          </a:p>
        </p:txBody>
      </p:sp>
      <p:sp>
        <p:nvSpPr>
          <p:cNvPr id="15" name="Text 13"/>
          <p:cNvSpPr/>
          <p:nvPr/>
        </p:nvSpPr>
        <p:spPr>
          <a:xfrm>
            <a:off x="8828842" y="2426018"/>
            <a:ext cx="2368748" cy="257294"/>
          </a:xfrm>
          <a:prstGeom prst="rect">
            <a:avLst/>
          </a:prstGeom>
          <a:noFill/>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0.970</a:t>
            </a:r>
            <a:endParaRPr lang="en-US" sz="1250" dirty="0"/>
          </a:p>
        </p:txBody>
      </p:sp>
      <p:sp>
        <p:nvSpPr>
          <p:cNvPr id="16" name="Text 14"/>
          <p:cNvSpPr/>
          <p:nvPr/>
        </p:nvSpPr>
        <p:spPr>
          <a:xfrm>
            <a:off x="11526679" y="2426018"/>
            <a:ext cx="2372558" cy="257294"/>
          </a:xfrm>
          <a:prstGeom prst="rect">
            <a:avLst/>
          </a:prstGeom>
          <a:noFill/>
        </p:spPr>
        <p:txBody>
          <a:bodyPr wrap="non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0.970</a:t>
            </a:r>
            <a:endParaRPr lang="en-US" sz="1250" dirty="0"/>
          </a:p>
        </p:txBody>
      </p:sp>
      <p:sp>
        <p:nvSpPr>
          <p:cNvPr id="17" name="Shape 15"/>
          <p:cNvSpPr/>
          <p:nvPr/>
        </p:nvSpPr>
        <p:spPr>
          <a:xfrm>
            <a:off x="570428" y="2787372"/>
            <a:ext cx="13489543" cy="465415"/>
          </a:xfrm>
          <a:prstGeom prst="rect">
            <a:avLst/>
          </a:prstGeom>
          <a:solidFill>
            <a:srgbClr val="FFFFFF">
              <a:alpha val="4000"/>
            </a:srgbClr>
          </a:solidFill>
        </p:spPr>
      </p:sp>
      <p:sp>
        <p:nvSpPr>
          <p:cNvPr id="18" name="Text 16"/>
          <p:cNvSpPr/>
          <p:nvPr/>
        </p:nvSpPr>
        <p:spPr>
          <a:xfrm>
            <a:off x="731520" y="2891433"/>
            <a:ext cx="237255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Logistic Regression</a:t>
            </a:r>
            <a:endParaRPr lang="en-US" sz="1250" dirty="0"/>
          </a:p>
        </p:txBody>
      </p:sp>
      <p:sp>
        <p:nvSpPr>
          <p:cNvPr id="19" name="Text 17"/>
          <p:cNvSpPr/>
          <p:nvPr/>
        </p:nvSpPr>
        <p:spPr>
          <a:xfrm>
            <a:off x="3433167" y="2891433"/>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99.2%</a:t>
            </a:r>
            <a:endParaRPr lang="en-US" sz="1250" dirty="0"/>
          </a:p>
        </p:txBody>
      </p:sp>
      <p:sp>
        <p:nvSpPr>
          <p:cNvPr id="20" name="Text 18"/>
          <p:cNvSpPr/>
          <p:nvPr/>
        </p:nvSpPr>
        <p:spPr>
          <a:xfrm>
            <a:off x="6131004" y="2891433"/>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0.995</a:t>
            </a:r>
            <a:endParaRPr lang="en-US" sz="1250" dirty="0"/>
          </a:p>
        </p:txBody>
      </p:sp>
      <p:sp>
        <p:nvSpPr>
          <p:cNvPr id="21" name="Text 19"/>
          <p:cNvSpPr/>
          <p:nvPr/>
        </p:nvSpPr>
        <p:spPr>
          <a:xfrm>
            <a:off x="8828842" y="2891433"/>
            <a:ext cx="236874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0.995</a:t>
            </a:r>
            <a:endParaRPr lang="en-US" sz="1250" dirty="0"/>
          </a:p>
        </p:txBody>
      </p:sp>
      <p:sp>
        <p:nvSpPr>
          <p:cNvPr id="22" name="Text 20"/>
          <p:cNvSpPr/>
          <p:nvPr/>
        </p:nvSpPr>
        <p:spPr>
          <a:xfrm>
            <a:off x="11526679" y="2891433"/>
            <a:ext cx="2372558"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1.000</a:t>
            </a:r>
            <a:endParaRPr lang="en-US" sz="1250" dirty="0"/>
          </a:p>
        </p:txBody>
      </p:sp>
      <p:sp>
        <p:nvSpPr>
          <p:cNvPr id="23" name="Text 21"/>
          <p:cNvSpPr/>
          <p:nvPr/>
        </p:nvSpPr>
        <p:spPr>
          <a:xfrm>
            <a:off x="562808" y="3441263"/>
            <a:ext cx="13504783" cy="257294"/>
          </a:xfrm>
          <a:prstGeom prst="rect">
            <a:avLst/>
          </a:prstGeom>
          <a:noFill/>
        </p:spPr>
        <p:txBody>
          <a:bodyPr wrap="non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Winner:</a:t>
            </a:r>
            <a:r>
              <a:rPr lang="en-US" sz="1250" dirty="0">
                <a:solidFill>
                  <a:srgbClr val="3B3535"/>
                </a:solidFill>
                <a:latin typeface="Sora Light" pitchFamily="34" charset="0"/>
                <a:ea typeface="Sora Light" pitchFamily="34" charset="-122"/>
                <a:cs typeface="Sora Light" pitchFamily="34" charset="-120"/>
              </a:rPr>
              <a:t> Logistic Regression (selected as primary model)</a:t>
            </a:r>
            <a:endParaRPr lang="en-US" sz="1250" dirty="0"/>
          </a:p>
        </p:txBody>
      </p:sp>
      <p:sp>
        <p:nvSpPr>
          <p:cNvPr id="24" name="Text 22"/>
          <p:cNvSpPr/>
          <p:nvPr/>
        </p:nvSpPr>
        <p:spPr>
          <a:xfrm>
            <a:off x="562808" y="4040148"/>
            <a:ext cx="2853809" cy="264438"/>
          </a:xfrm>
          <a:prstGeom prst="rect">
            <a:avLst/>
          </a:prstGeom>
          <a:noFill/>
        </p:spPr>
        <p:txBody>
          <a:bodyPr wrap="none" lIns="0" tIns="0" rIns="0" bIns="0" rtlCol="0" anchor="t"/>
          <a:lstStyle/>
          <a:p>
            <a:pPr marL="0" indent="0" algn="l">
              <a:lnSpc>
                <a:spcPts val="2050"/>
              </a:lnSpc>
              <a:buNone/>
            </a:pPr>
            <a:r>
              <a:rPr lang="en-US" sz="1650" dirty="0">
                <a:solidFill>
                  <a:srgbClr val="1F1E1E"/>
                </a:solidFill>
                <a:latin typeface="Alexandria Semi Bold" pitchFamily="34" charset="0"/>
                <a:ea typeface="Alexandria Semi Bold" pitchFamily="34" charset="-122"/>
                <a:cs typeface="Alexandria Semi Bold" pitchFamily="34" charset="-120"/>
              </a:rPr>
              <a:t>National Education Trends</a:t>
            </a:r>
            <a:endParaRPr lang="en-US" sz="1650" dirty="0"/>
          </a:p>
        </p:txBody>
      </p:sp>
      <p:sp>
        <p:nvSpPr>
          <p:cNvPr id="25" name="Text 23"/>
          <p:cNvSpPr/>
          <p:nvPr/>
        </p:nvSpPr>
        <p:spPr>
          <a:xfrm>
            <a:off x="562808" y="4465320"/>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Overall Improvement: 28% relative improvement in dropout reduction</a:t>
            </a:r>
            <a:endParaRPr lang="en-US" sz="1250" dirty="0"/>
          </a:p>
        </p:txBody>
      </p:sp>
      <p:sp>
        <p:nvSpPr>
          <p:cNvPr id="26" name="Text 24"/>
          <p:cNvSpPr/>
          <p:nvPr/>
        </p:nvSpPr>
        <p:spPr>
          <a:xfrm>
            <a:off x="562808" y="4778812"/>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Dropout Rate Trend: Decreased from 7.8% (2018) to 5.9% (2024)</a:t>
            </a:r>
            <a:endParaRPr lang="en-US" sz="1250" dirty="0"/>
          </a:p>
        </p:txBody>
      </p:sp>
      <p:sp>
        <p:nvSpPr>
          <p:cNvPr id="27" name="Text 25"/>
          <p:cNvSpPr/>
          <p:nvPr/>
        </p:nvSpPr>
        <p:spPr>
          <a:xfrm>
            <a:off x="562808" y="5092303"/>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Completion Rate: Increased by 15.3%</a:t>
            </a:r>
            <a:endParaRPr lang="en-US" sz="1250" dirty="0"/>
          </a:p>
        </p:txBody>
      </p:sp>
      <p:sp>
        <p:nvSpPr>
          <p:cNvPr id="28" name="Text 26"/>
          <p:cNvSpPr/>
          <p:nvPr/>
        </p:nvSpPr>
        <p:spPr>
          <a:xfrm>
            <a:off x="7518916" y="4040148"/>
            <a:ext cx="3861673" cy="264438"/>
          </a:xfrm>
          <a:prstGeom prst="rect">
            <a:avLst/>
          </a:prstGeom>
          <a:noFill/>
        </p:spPr>
        <p:txBody>
          <a:bodyPr wrap="none" lIns="0" tIns="0" rIns="0" bIns="0" rtlCol="0" anchor="t"/>
          <a:lstStyle/>
          <a:p>
            <a:pPr marL="0" indent="0" algn="l">
              <a:lnSpc>
                <a:spcPts val="2050"/>
              </a:lnSpc>
              <a:buNone/>
            </a:pPr>
            <a:r>
              <a:rPr lang="en-US" sz="1650" dirty="0">
                <a:solidFill>
                  <a:srgbClr val="1F1E1E"/>
                </a:solidFill>
                <a:latin typeface="Alexandria Semi Bold" pitchFamily="34" charset="0"/>
                <a:ea typeface="Alexandria Semi Bold" pitchFamily="34" charset="-122"/>
                <a:cs typeface="Alexandria Semi Bold" pitchFamily="34" charset="-120"/>
              </a:rPr>
              <a:t>Regional &amp; Demographic Disparities</a:t>
            </a:r>
            <a:endParaRPr lang="en-US" sz="1650" dirty="0"/>
          </a:p>
        </p:txBody>
      </p:sp>
      <p:sp>
        <p:nvSpPr>
          <p:cNvPr id="29" name="Text 27"/>
          <p:cNvSpPr/>
          <p:nvPr/>
        </p:nvSpPr>
        <p:spPr>
          <a:xfrm>
            <a:off x="7518916" y="4465320"/>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Urban vs Rural: Urban areas (Kigali) show 3.2% lower dropout rates</a:t>
            </a:r>
            <a:endParaRPr lang="en-US" sz="1250" dirty="0"/>
          </a:p>
        </p:txBody>
      </p:sp>
      <p:sp>
        <p:nvSpPr>
          <p:cNvPr id="30" name="Text 28"/>
          <p:cNvSpPr/>
          <p:nvPr/>
        </p:nvSpPr>
        <p:spPr>
          <a:xfrm>
            <a:off x="7518916" y="4778812"/>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Gender Gap: Male dropout rates consistently 1.8% higher than females</a:t>
            </a:r>
            <a:endParaRPr lang="en-US" sz="1250" dirty="0"/>
          </a:p>
        </p:txBody>
      </p:sp>
      <p:sp>
        <p:nvSpPr>
          <p:cNvPr id="31" name="Text 29"/>
          <p:cNvSpPr/>
          <p:nvPr/>
        </p:nvSpPr>
        <p:spPr>
          <a:xfrm>
            <a:off x="7518916" y="5092303"/>
            <a:ext cx="6556296" cy="257294"/>
          </a:xfrm>
          <a:prstGeom prst="rect">
            <a:avLst/>
          </a:prstGeom>
          <a:noFill/>
        </p:spPr>
        <p:txBody>
          <a:bodyPr wrap="none" lIns="0" tIns="0" rIns="0" bIns="0" rtlCol="0" anchor="t"/>
          <a:lstStyle/>
          <a:p>
            <a:pPr marL="342900" indent="-342900" algn="l">
              <a:lnSpc>
                <a:spcPts val="2000"/>
              </a:lnSpc>
              <a:buSzPct val="100000"/>
              <a:buChar char="•"/>
            </a:pPr>
            <a:r>
              <a:rPr lang="en-US" sz="1250" dirty="0">
                <a:solidFill>
                  <a:srgbClr val="3B3535"/>
                </a:solidFill>
                <a:latin typeface="Sora Light" pitchFamily="34" charset="0"/>
                <a:ea typeface="Sora Light" pitchFamily="34" charset="-122"/>
                <a:cs typeface="Sora Light" pitchFamily="34" charset="-120"/>
              </a:rPr>
              <a:t>Income Impact: Low-income communities exhibit 4.5% higher dropout rates</a:t>
            </a:r>
            <a:endParaRPr lang="en-US" sz="1250" dirty="0"/>
          </a:p>
        </p:txBody>
      </p:sp>
      <p:sp>
        <p:nvSpPr>
          <p:cNvPr id="32" name="Text 30"/>
          <p:cNvSpPr/>
          <p:nvPr/>
        </p:nvSpPr>
        <p:spPr>
          <a:xfrm>
            <a:off x="562808" y="5646896"/>
            <a:ext cx="3361253" cy="272058"/>
          </a:xfrm>
          <a:prstGeom prst="rect">
            <a:avLst/>
          </a:prstGeom>
          <a:noFill/>
        </p:spPr>
        <p:txBody>
          <a:bodyPr wrap="none" lIns="0" tIns="0" rIns="0" bIns="0" rtlCol="0" anchor="t"/>
          <a:lstStyle/>
          <a:p>
            <a:pPr marL="0" indent="0" algn="l">
              <a:lnSpc>
                <a:spcPts val="2050"/>
              </a:lnSpc>
              <a:buNone/>
            </a:pPr>
            <a:r>
              <a:rPr lang="en-US" sz="1650" dirty="0">
                <a:solidFill>
                  <a:srgbClr val="000000"/>
                </a:solidFill>
                <a:latin typeface="Alexandria Semi Bold" pitchFamily="34" charset="0"/>
                <a:ea typeface="Alexandria Semi Bold" pitchFamily="34" charset="-122"/>
                <a:cs typeface="Alexandria Semi Bold" pitchFamily="34" charset="-120"/>
              </a:rPr>
              <a:t>🎯</a:t>
            </a:r>
            <a:r>
              <a:rPr lang="en-US" sz="1650" dirty="0">
                <a:solidFill>
                  <a:srgbClr val="1F1E1E"/>
                </a:solidFill>
                <a:latin typeface="Alexandria Semi Bold" pitchFamily="34" charset="0"/>
                <a:ea typeface="Alexandria Semi Bold" pitchFamily="34" charset="-122"/>
                <a:cs typeface="Alexandria Semi Bold" pitchFamily="34" charset="-120"/>
              </a:rPr>
              <a:t> Top 5 Risk Factors Identified</a:t>
            </a:r>
            <a:endParaRPr lang="en-US" sz="1650" dirty="0"/>
          </a:p>
        </p:txBody>
      </p:sp>
      <p:sp>
        <p:nvSpPr>
          <p:cNvPr id="33" name="Text 31"/>
          <p:cNvSpPr/>
          <p:nvPr/>
        </p:nvSpPr>
        <p:spPr>
          <a:xfrm>
            <a:off x="562808" y="6160056"/>
            <a:ext cx="13504783" cy="257294"/>
          </a:xfrm>
          <a:prstGeom prst="rect">
            <a:avLst/>
          </a:prstGeom>
          <a:noFill/>
        </p:spPr>
        <p:txBody>
          <a:bodyPr wrap="none" lIns="0" tIns="0" rIns="0" bIns="0" rtlCol="0" anchor="t"/>
          <a:lstStyle/>
          <a:p>
            <a:pPr marL="0" indent="0" algn="l">
              <a:lnSpc>
                <a:spcPts val="2000"/>
              </a:lnSpc>
              <a:buSzPct val="100000"/>
              <a:buNone/>
            </a:pPr>
            <a:r>
              <a:rPr lang="en-US" sz="1250" b="1" dirty="0">
                <a:solidFill>
                  <a:srgbClr val="3B3535"/>
                </a:solidFill>
                <a:latin typeface="Sora Light" pitchFamily="34" charset="0"/>
                <a:ea typeface="Sora Light" pitchFamily="34" charset="-122"/>
                <a:cs typeface="Sora Light" pitchFamily="34" charset="-120"/>
              </a:rPr>
              <a:t>Male Dropout Percentage</a:t>
            </a:r>
            <a:r>
              <a:rPr lang="en-US" sz="1250" dirty="0">
                <a:solidFill>
                  <a:srgbClr val="3B3535"/>
                </a:solidFill>
                <a:latin typeface="Sora Light" pitchFamily="34" charset="0"/>
                <a:ea typeface="Sora Light" pitchFamily="34" charset="-122"/>
                <a:cs typeface="Sora Light" pitchFamily="34" charset="-120"/>
              </a:rPr>
              <a:t> (28.5%)</a:t>
            </a:r>
            <a:endParaRPr lang="en-US" sz="1250" dirty="0"/>
          </a:p>
        </p:txBody>
      </p:sp>
      <p:sp>
        <p:nvSpPr>
          <p:cNvPr id="34" name="Text 32"/>
          <p:cNvSpPr/>
          <p:nvPr/>
        </p:nvSpPr>
        <p:spPr>
          <a:xfrm>
            <a:off x="562808" y="6473547"/>
            <a:ext cx="13504783" cy="257294"/>
          </a:xfrm>
          <a:prstGeom prst="rect">
            <a:avLst/>
          </a:prstGeom>
          <a:noFill/>
        </p:spPr>
        <p:txBody>
          <a:bodyPr wrap="none" lIns="0" tIns="0" rIns="0" bIns="0" rtlCol="0" anchor="t"/>
          <a:lstStyle/>
          <a:p>
            <a:pPr marL="0" indent="0" algn="l">
              <a:lnSpc>
                <a:spcPts val="2000"/>
              </a:lnSpc>
              <a:buSzPct val="100000"/>
              <a:buNone/>
            </a:pPr>
            <a:r>
              <a:rPr lang="en-US" sz="1250" b="1" dirty="0">
                <a:solidFill>
                  <a:srgbClr val="3B3535"/>
                </a:solidFill>
                <a:latin typeface="Sora Light" pitchFamily="34" charset="0"/>
                <a:ea typeface="Sora Light" pitchFamily="34" charset="-122"/>
                <a:cs typeface="Sora Light" pitchFamily="34" charset="-120"/>
              </a:rPr>
              <a:t>Female Dropout Percentage</a:t>
            </a:r>
            <a:r>
              <a:rPr lang="en-US" sz="1250" dirty="0">
                <a:solidFill>
                  <a:srgbClr val="3B3535"/>
                </a:solidFill>
                <a:latin typeface="Sora Light" pitchFamily="34" charset="0"/>
                <a:ea typeface="Sora Light" pitchFamily="34" charset="-122"/>
                <a:cs typeface="Sora Light" pitchFamily="34" charset="-120"/>
              </a:rPr>
              <a:t> (26.7%)</a:t>
            </a:r>
            <a:endParaRPr lang="en-US" sz="1250" dirty="0"/>
          </a:p>
        </p:txBody>
      </p:sp>
      <p:sp>
        <p:nvSpPr>
          <p:cNvPr id="35" name="Text 33"/>
          <p:cNvSpPr/>
          <p:nvPr/>
        </p:nvSpPr>
        <p:spPr>
          <a:xfrm>
            <a:off x="562808" y="6787039"/>
            <a:ext cx="13504783" cy="257294"/>
          </a:xfrm>
          <a:prstGeom prst="rect">
            <a:avLst/>
          </a:prstGeom>
          <a:noFill/>
        </p:spPr>
        <p:txBody>
          <a:bodyPr wrap="none" lIns="0" tIns="0" rIns="0" bIns="0" rtlCol="0" anchor="t"/>
          <a:lstStyle/>
          <a:p>
            <a:pPr marL="0" indent="0" algn="l">
              <a:lnSpc>
                <a:spcPts val="2000"/>
              </a:lnSpc>
              <a:buSzPct val="100000"/>
              <a:buNone/>
            </a:pPr>
            <a:r>
              <a:rPr lang="en-US" sz="1250" b="1" dirty="0">
                <a:solidFill>
                  <a:srgbClr val="3B3535"/>
                </a:solidFill>
                <a:latin typeface="Sora Light" pitchFamily="34" charset="0"/>
                <a:ea typeface="Sora Light" pitchFamily="34" charset="-122"/>
                <a:cs typeface="Sora Light" pitchFamily="34" charset="-120"/>
              </a:rPr>
              <a:t>Reenrollment Rate</a:t>
            </a:r>
            <a:r>
              <a:rPr lang="en-US" sz="1250" dirty="0">
                <a:solidFill>
                  <a:srgbClr val="3B3535"/>
                </a:solidFill>
                <a:latin typeface="Sora Light" pitchFamily="34" charset="0"/>
                <a:ea typeface="Sora Light" pitchFamily="34" charset="-122"/>
                <a:cs typeface="Sora Light" pitchFamily="34" charset="-120"/>
              </a:rPr>
              <a:t> (19.8%)</a:t>
            </a:r>
            <a:endParaRPr lang="en-US" sz="1250" dirty="0"/>
          </a:p>
        </p:txBody>
      </p:sp>
      <p:sp>
        <p:nvSpPr>
          <p:cNvPr id="36" name="Text 34"/>
          <p:cNvSpPr/>
          <p:nvPr/>
        </p:nvSpPr>
        <p:spPr>
          <a:xfrm>
            <a:off x="562808" y="7100530"/>
            <a:ext cx="13504783" cy="257294"/>
          </a:xfrm>
          <a:prstGeom prst="rect">
            <a:avLst/>
          </a:prstGeom>
          <a:noFill/>
        </p:spPr>
        <p:txBody>
          <a:bodyPr wrap="none" lIns="0" tIns="0" rIns="0" bIns="0" rtlCol="0" anchor="t"/>
          <a:lstStyle/>
          <a:p>
            <a:pPr marL="0" indent="0" algn="l">
              <a:lnSpc>
                <a:spcPts val="2000"/>
              </a:lnSpc>
              <a:buSzPct val="100000"/>
              <a:buNone/>
            </a:pPr>
            <a:r>
              <a:rPr lang="en-US" sz="1250" b="1" dirty="0">
                <a:solidFill>
                  <a:srgbClr val="3B3535"/>
                </a:solidFill>
                <a:latin typeface="Sora Light" pitchFamily="34" charset="0"/>
                <a:ea typeface="Sora Light" pitchFamily="34" charset="-122"/>
                <a:cs typeface="Sora Light" pitchFamily="34" charset="-120"/>
              </a:rPr>
              <a:t>Average Household Income</a:t>
            </a:r>
            <a:r>
              <a:rPr lang="en-US" sz="1250" dirty="0">
                <a:solidFill>
                  <a:srgbClr val="3B3535"/>
                </a:solidFill>
                <a:latin typeface="Sora Light" pitchFamily="34" charset="0"/>
                <a:ea typeface="Sora Light" pitchFamily="34" charset="-122"/>
                <a:cs typeface="Sora Light" pitchFamily="34" charset="-120"/>
              </a:rPr>
              <a:t> (14.2%)</a:t>
            </a:r>
            <a:endParaRPr lang="en-US" sz="1250" dirty="0"/>
          </a:p>
        </p:txBody>
      </p:sp>
      <p:sp>
        <p:nvSpPr>
          <p:cNvPr id="37" name="Text 35"/>
          <p:cNvSpPr/>
          <p:nvPr/>
        </p:nvSpPr>
        <p:spPr>
          <a:xfrm>
            <a:off x="562808" y="7414022"/>
            <a:ext cx="13504783" cy="257294"/>
          </a:xfrm>
          <a:prstGeom prst="rect">
            <a:avLst/>
          </a:prstGeom>
          <a:noFill/>
        </p:spPr>
        <p:txBody>
          <a:bodyPr wrap="none" lIns="0" tIns="0" rIns="0" bIns="0" rtlCol="0" anchor="t"/>
          <a:lstStyle/>
          <a:p>
            <a:pPr marL="0" indent="0" algn="l">
              <a:lnSpc>
                <a:spcPts val="2000"/>
              </a:lnSpc>
              <a:buSzPct val="100000"/>
              <a:buNone/>
            </a:pPr>
            <a:r>
              <a:rPr lang="en-US" sz="1250" b="1" dirty="0">
                <a:solidFill>
                  <a:srgbClr val="3B3535"/>
                </a:solidFill>
                <a:latin typeface="Sora Light" pitchFamily="34" charset="0"/>
                <a:ea typeface="Sora Light" pitchFamily="34" charset="-122"/>
                <a:cs typeface="Sora Light" pitchFamily="34" charset="-120"/>
              </a:rPr>
              <a:t>Provincial Location</a:t>
            </a:r>
            <a:r>
              <a:rPr lang="en-US" sz="1250" dirty="0">
                <a:solidFill>
                  <a:srgbClr val="3B3535"/>
                </a:solidFill>
                <a:latin typeface="Sora Light" pitchFamily="34" charset="0"/>
                <a:ea typeface="Sora Light" pitchFamily="34" charset="-122"/>
                <a:cs typeface="Sora Light" pitchFamily="34" charset="-120"/>
              </a:rPr>
              <a:t> (10.8%)</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63496" y="575786"/>
            <a:ext cx="6954203" cy="550069"/>
          </a:xfrm>
          <a:prstGeom prst="rect">
            <a:avLst/>
          </a:prstGeom>
          <a:noFill/>
        </p:spPr>
        <p:txBody>
          <a:bodyPr wrap="none" lIns="0" tIns="0" rIns="0" bIns="0" rtlCol="0" anchor="t"/>
          <a:lstStyle/>
          <a:p>
            <a:pPr marL="0" indent="0" algn="l">
              <a:lnSpc>
                <a:spcPts val="4250"/>
              </a:lnSpc>
              <a:buNone/>
            </a:pPr>
            <a:r>
              <a:rPr lang="en-US" sz="3400" dirty="0">
                <a:solidFill>
                  <a:srgbClr val="000000"/>
                </a:solidFill>
                <a:latin typeface="Alexandria Semi Bold" pitchFamily="34" charset="0"/>
                <a:ea typeface="Alexandria Semi Bold" pitchFamily="34" charset="-122"/>
                <a:cs typeface="Alexandria Semi Bold" pitchFamily="34" charset="-120"/>
              </a:rPr>
              <a:t>💡</a:t>
            </a:r>
            <a:r>
              <a:rPr lang="en-US" sz="3400" dirty="0">
                <a:solidFill>
                  <a:srgbClr val="1F1E1E"/>
                </a:solidFill>
                <a:latin typeface="Alexandria Semi Bold" pitchFamily="34" charset="0"/>
                <a:ea typeface="Alexandria Semi Bold" pitchFamily="34" charset="-122"/>
                <a:cs typeface="Alexandria Semi Bold" pitchFamily="34" charset="-120"/>
              </a:rPr>
              <a:t> Strategic Recommendations</a:t>
            </a:r>
            <a:endParaRPr lang="en-US" sz="3400" dirty="0"/>
          </a:p>
        </p:txBody>
      </p:sp>
      <p:pic>
        <p:nvPicPr>
          <p:cNvPr id="4" name="Image 1" descr="preencoded.png"/>
          <p:cNvPicPr>
            <a:picLocks noChangeAspect="1"/>
          </p:cNvPicPr>
          <p:nvPr/>
        </p:nvPicPr>
        <p:blipFill>
          <a:blip r:embed="rId2"/>
          <a:stretch>
            <a:fillRect/>
          </a:stretch>
        </p:blipFill>
        <p:spPr>
          <a:xfrm>
            <a:off x="6063496" y="1373148"/>
            <a:ext cx="824508" cy="989409"/>
          </a:xfrm>
          <a:prstGeom prst="rect">
            <a:avLst/>
          </a:prstGeom>
        </p:spPr>
      </p:pic>
      <p:sp>
        <p:nvSpPr>
          <p:cNvPr id="5" name="Text 1"/>
          <p:cNvSpPr/>
          <p:nvPr/>
        </p:nvSpPr>
        <p:spPr>
          <a:xfrm>
            <a:off x="7052905" y="1538049"/>
            <a:ext cx="2882027" cy="271105"/>
          </a:xfrm>
          <a:prstGeom prst="rect">
            <a:avLst/>
          </a:prstGeom>
          <a:noFill/>
        </p:spPr>
        <p:txBody>
          <a:bodyPr wrap="none" lIns="0" tIns="0" rIns="0" bIns="0" rtlCol="0" anchor="t"/>
          <a:lstStyle/>
          <a:p>
            <a:pPr marL="0" indent="0" algn="l">
              <a:lnSpc>
                <a:spcPts val="2100"/>
              </a:lnSpc>
              <a:buNone/>
            </a:pPr>
            <a:r>
              <a:rPr lang="en-US" sz="1700" dirty="0">
                <a:solidFill>
                  <a:srgbClr val="3B3535"/>
                </a:solidFill>
                <a:latin typeface="Alexandria Semi Bold" pitchFamily="34" charset="0"/>
                <a:ea typeface="Alexandria Semi Bold" pitchFamily="34" charset="-122"/>
                <a:cs typeface="Alexandria Semi Bold" pitchFamily="34" charset="-120"/>
              </a:rPr>
              <a:t>Gender-Specific Programs</a:t>
            </a:r>
            <a:endParaRPr lang="en-US" sz="1700" dirty="0"/>
          </a:p>
        </p:txBody>
      </p:sp>
      <p:sp>
        <p:nvSpPr>
          <p:cNvPr id="6" name="Text 2"/>
          <p:cNvSpPr/>
          <p:nvPr/>
        </p:nvSpPr>
        <p:spPr>
          <a:xfrm>
            <a:off x="7052905" y="1908096"/>
            <a:ext cx="7000399" cy="263843"/>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Reduce gender gap from 1.8% to &lt;1.0% with targeted strategies.</a:t>
            </a:r>
            <a:endParaRPr lang="en-US" sz="1250" dirty="0"/>
          </a:p>
        </p:txBody>
      </p:sp>
      <p:pic>
        <p:nvPicPr>
          <p:cNvPr id="7" name="Image 2" descr="preencoded.png"/>
          <p:cNvPicPr>
            <a:picLocks noChangeAspect="1"/>
          </p:cNvPicPr>
          <p:nvPr/>
        </p:nvPicPr>
        <p:blipFill>
          <a:blip r:embed="rId3"/>
          <a:stretch>
            <a:fillRect/>
          </a:stretch>
        </p:blipFill>
        <p:spPr>
          <a:xfrm>
            <a:off x="6063496" y="2362557"/>
            <a:ext cx="824508" cy="989409"/>
          </a:xfrm>
          <a:prstGeom prst="rect">
            <a:avLst/>
          </a:prstGeom>
        </p:spPr>
      </p:pic>
      <p:sp>
        <p:nvSpPr>
          <p:cNvPr id="8" name="Text 3"/>
          <p:cNvSpPr/>
          <p:nvPr/>
        </p:nvSpPr>
        <p:spPr>
          <a:xfrm>
            <a:off x="7052905" y="2527459"/>
            <a:ext cx="2383274" cy="271105"/>
          </a:xfrm>
          <a:prstGeom prst="rect">
            <a:avLst/>
          </a:prstGeom>
          <a:noFill/>
        </p:spPr>
        <p:txBody>
          <a:bodyPr wrap="none" lIns="0" tIns="0" rIns="0" bIns="0" rtlCol="0" anchor="t"/>
          <a:lstStyle/>
          <a:p>
            <a:pPr marL="0" indent="0" algn="l">
              <a:lnSpc>
                <a:spcPts val="2100"/>
              </a:lnSpc>
              <a:buNone/>
            </a:pPr>
            <a:r>
              <a:rPr lang="en-US" sz="1700" dirty="0">
                <a:solidFill>
                  <a:srgbClr val="3B3535"/>
                </a:solidFill>
                <a:latin typeface="Alexandria Semi Bold" pitchFamily="34" charset="0"/>
                <a:ea typeface="Alexandria Semi Bold" pitchFamily="34" charset="-122"/>
                <a:cs typeface="Alexandria Semi Bold" pitchFamily="34" charset="-120"/>
              </a:rPr>
              <a:t>Geographic Targeting</a:t>
            </a:r>
            <a:endParaRPr lang="en-US" sz="1700" dirty="0"/>
          </a:p>
        </p:txBody>
      </p:sp>
      <p:sp>
        <p:nvSpPr>
          <p:cNvPr id="9" name="Text 4"/>
          <p:cNvSpPr/>
          <p:nvPr/>
        </p:nvSpPr>
        <p:spPr>
          <a:xfrm>
            <a:off x="7052905" y="2897505"/>
            <a:ext cx="7000399" cy="263843"/>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Reduce rural-urban gap by 50% within 2 years.</a:t>
            </a:r>
            <a:endParaRPr lang="en-US" sz="1250" dirty="0"/>
          </a:p>
        </p:txBody>
      </p:sp>
      <p:pic>
        <p:nvPicPr>
          <p:cNvPr id="10" name="Image 3" descr="preencoded.png"/>
          <p:cNvPicPr>
            <a:picLocks noChangeAspect="1"/>
          </p:cNvPicPr>
          <p:nvPr/>
        </p:nvPicPr>
        <p:blipFill>
          <a:blip r:embed="rId4"/>
          <a:stretch>
            <a:fillRect/>
          </a:stretch>
        </p:blipFill>
        <p:spPr>
          <a:xfrm>
            <a:off x="6063496" y="3351967"/>
            <a:ext cx="824508" cy="989409"/>
          </a:xfrm>
          <a:prstGeom prst="rect">
            <a:avLst/>
          </a:prstGeom>
        </p:spPr>
      </p:pic>
      <p:sp>
        <p:nvSpPr>
          <p:cNvPr id="11" name="Text 5"/>
          <p:cNvSpPr/>
          <p:nvPr/>
        </p:nvSpPr>
        <p:spPr>
          <a:xfrm>
            <a:off x="7052905" y="3516868"/>
            <a:ext cx="2734270" cy="271105"/>
          </a:xfrm>
          <a:prstGeom prst="rect">
            <a:avLst/>
          </a:prstGeom>
          <a:noFill/>
        </p:spPr>
        <p:txBody>
          <a:bodyPr wrap="none" lIns="0" tIns="0" rIns="0" bIns="0" rtlCol="0" anchor="t"/>
          <a:lstStyle/>
          <a:p>
            <a:pPr marL="0" indent="0" algn="l">
              <a:lnSpc>
                <a:spcPts val="2100"/>
              </a:lnSpc>
              <a:buNone/>
            </a:pPr>
            <a:r>
              <a:rPr lang="en-US" sz="1700" dirty="0">
                <a:solidFill>
                  <a:srgbClr val="3B3535"/>
                </a:solidFill>
                <a:latin typeface="Alexandria Semi Bold" pitchFamily="34" charset="0"/>
                <a:ea typeface="Alexandria Semi Bold" pitchFamily="34" charset="-122"/>
                <a:cs typeface="Alexandria Semi Bold" pitchFamily="34" charset="-120"/>
              </a:rPr>
              <a:t>Socio-Economic Support</a:t>
            </a:r>
            <a:endParaRPr lang="en-US" sz="1700" dirty="0"/>
          </a:p>
        </p:txBody>
      </p:sp>
      <p:sp>
        <p:nvSpPr>
          <p:cNvPr id="12" name="Text 6"/>
          <p:cNvSpPr/>
          <p:nvPr/>
        </p:nvSpPr>
        <p:spPr>
          <a:xfrm>
            <a:off x="7052905" y="3886914"/>
            <a:ext cx="7000399" cy="263843"/>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Eliminate income-based education barriers with financial aid.</a:t>
            </a:r>
            <a:endParaRPr lang="en-US" sz="1250" dirty="0"/>
          </a:p>
        </p:txBody>
      </p:sp>
      <p:pic>
        <p:nvPicPr>
          <p:cNvPr id="13" name="Image 4" descr="preencoded.png"/>
          <p:cNvPicPr>
            <a:picLocks noChangeAspect="1"/>
          </p:cNvPicPr>
          <p:nvPr/>
        </p:nvPicPr>
        <p:blipFill>
          <a:blip r:embed="rId5"/>
          <a:stretch>
            <a:fillRect/>
          </a:stretch>
        </p:blipFill>
        <p:spPr>
          <a:xfrm>
            <a:off x="6063496" y="4341376"/>
            <a:ext cx="824508" cy="989409"/>
          </a:xfrm>
          <a:prstGeom prst="rect">
            <a:avLst/>
          </a:prstGeom>
        </p:spPr>
      </p:pic>
      <p:sp>
        <p:nvSpPr>
          <p:cNvPr id="14" name="Text 7"/>
          <p:cNvSpPr/>
          <p:nvPr/>
        </p:nvSpPr>
        <p:spPr>
          <a:xfrm>
            <a:off x="7052905" y="4506278"/>
            <a:ext cx="2426613" cy="271105"/>
          </a:xfrm>
          <a:prstGeom prst="rect">
            <a:avLst/>
          </a:prstGeom>
          <a:noFill/>
        </p:spPr>
        <p:txBody>
          <a:bodyPr wrap="none" lIns="0" tIns="0" rIns="0" bIns="0" rtlCol="0" anchor="t"/>
          <a:lstStyle/>
          <a:p>
            <a:pPr marL="0" indent="0" algn="l">
              <a:lnSpc>
                <a:spcPts val="2100"/>
              </a:lnSpc>
              <a:buNone/>
            </a:pPr>
            <a:r>
              <a:rPr lang="en-US" sz="1700" dirty="0">
                <a:solidFill>
                  <a:srgbClr val="3B3535"/>
                </a:solidFill>
                <a:latin typeface="Alexandria Semi Bold" pitchFamily="34" charset="0"/>
                <a:ea typeface="Alexandria Semi Bold" pitchFamily="34" charset="-122"/>
                <a:cs typeface="Alexandria Semi Bold" pitchFamily="34" charset="-120"/>
              </a:rPr>
              <a:t>Early Warning System</a:t>
            </a:r>
            <a:endParaRPr lang="en-US" sz="1700" dirty="0"/>
          </a:p>
        </p:txBody>
      </p:sp>
      <p:sp>
        <p:nvSpPr>
          <p:cNvPr id="15" name="Text 8"/>
          <p:cNvSpPr/>
          <p:nvPr/>
        </p:nvSpPr>
        <p:spPr>
          <a:xfrm>
            <a:off x="7052905" y="4876324"/>
            <a:ext cx="7000399" cy="263843"/>
          </a:xfrm>
          <a:prstGeom prst="rect">
            <a:avLst/>
          </a:prstGeom>
          <a:noFill/>
        </p:spPr>
        <p:txBody>
          <a:bodyPr wrap="none" lIns="0" tIns="0" rIns="0" bIns="0" rtlCol="0" anchor="t"/>
          <a:lstStyle/>
          <a:p>
            <a:pPr marL="0" indent="0" algn="l">
              <a:lnSpc>
                <a:spcPts val="2050"/>
              </a:lnSpc>
              <a:buNone/>
            </a:pPr>
            <a:r>
              <a:rPr lang="en-US" sz="1250" dirty="0">
                <a:solidFill>
                  <a:srgbClr val="3B3535"/>
                </a:solidFill>
                <a:latin typeface="Sora Light" pitchFamily="34" charset="0"/>
                <a:ea typeface="Sora Light" pitchFamily="34" charset="-122"/>
                <a:cs typeface="Sora Light" pitchFamily="34" charset="-120"/>
              </a:rPr>
              <a:t>Prevent 350+ annual dropouts through predictive intervention.</a:t>
            </a:r>
            <a:endParaRPr lang="en-US" sz="1250" dirty="0"/>
          </a:p>
        </p:txBody>
      </p:sp>
      <p:sp>
        <p:nvSpPr>
          <p:cNvPr id="16" name="Text 9"/>
          <p:cNvSpPr/>
          <p:nvPr/>
        </p:nvSpPr>
        <p:spPr>
          <a:xfrm>
            <a:off x="6063496" y="5578078"/>
            <a:ext cx="4478536" cy="278725"/>
          </a:xfrm>
          <a:prstGeom prst="rect">
            <a:avLst/>
          </a:prstGeom>
          <a:noFill/>
        </p:spPr>
        <p:txBody>
          <a:bodyPr wrap="none" lIns="0" tIns="0" rIns="0" bIns="0" rtlCol="0" anchor="t"/>
          <a:lstStyle/>
          <a:p>
            <a:pPr marL="0" indent="0" algn="l">
              <a:lnSpc>
                <a:spcPts val="2100"/>
              </a:lnSpc>
              <a:buNone/>
            </a:pPr>
            <a:r>
              <a:rPr lang="en-US" sz="1700" dirty="0">
                <a:solidFill>
                  <a:srgbClr val="000000"/>
                </a:solidFill>
                <a:latin typeface="Alexandria Semi Bold" pitchFamily="34" charset="0"/>
                <a:ea typeface="Alexandria Semi Bold" pitchFamily="34" charset="-122"/>
                <a:cs typeface="Alexandria Semi Bold" pitchFamily="34" charset="-120"/>
              </a:rPr>
              <a:t>📈</a:t>
            </a:r>
            <a:r>
              <a:rPr lang="en-US" sz="1700" dirty="0">
                <a:solidFill>
                  <a:srgbClr val="1F1E1E"/>
                </a:solidFill>
                <a:latin typeface="Alexandria Semi Bold" pitchFamily="34" charset="0"/>
                <a:ea typeface="Alexandria Semi Bold" pitchFamily="34" charset="-122"/>
                <a:cs typeface="Alexandria Semi Bold" pitchFamily="34" charset="-120"/>
              </a:rPr>
              <a:t> Expected Outcomes &amp; Impact Metrics</a:t>
            </a:r>
            <a:endParaRPr lang="en-US" sz="1700" dirty="0"/>
          </a:p>
        </p:txBody>
      </p:sp>
      <p:sp>
        <p:nvSpPr>
          <p:cNvPr id="17" name="Text 10"/>
          <p:cNvSpPr/>
          <p:nvPr/>
        </p:nvSpPr>
        <p:spPr>
          <a:xfrm>
            <a:off x="6063496" y="6104096"/>
            <a:ext cx="7989808" cy="263843"/>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Overall Target: Reduce national dropout rate from 5.9% to &lt;4.0% by 2026</a:t>
            </a:r>
            <a:endParaRPr lang="en-US" sz="1250" dirty="0"/>
          </a:p>
        </p:txBody>
      </p:sp>
      <p:sp>
        <p:nvSpPr>
          <p:cNvPr id="18" name="Text 11"/>
          <p:cNvSpPr/>
          <p:nvPr/>
        </p:nvSpPr>
        <p:spPr>
          <a:xfrm>
            <a:off x="6063496" y="6425565"/>
            <a:ext cx="7989808" cy="263843"/>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Rural Improvement: 50% reduction in rural-urban education gap</a:t>
            </a:r>
            <a:endParaRPr lang="en-US" sz="1250" dirty="0"/>
          </a:p>
        </p:txBody>
      </p:sp>
      <p:sp>
        <p:nvSpPr>
          <p:cNvPr id="19" name="Text 12"/>
          <p:cNvSpPr/>
          <p:nvPr/>
        </p:nvSpPr>
        <p:spPr>
          <a:xfrm>
            <a:off x="6063496" y="6747034"/>
            <a:ext cx="7989808" cy="263843"/>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Gender Equity: Achieve &lt;1.0% male-female dropout differential</a:t>
            </a:r>
            <a:endParaRPr lang="en-US" sz="1250" dirty="0"/>
          </a:p>
        </p:txBody>
      </p:sp>
      <p:sp>
        <p:nvSpPr>
          <p:cNvPr id="20" name="Text 13"/>
          <p:cNvSpPr/>
          <p:nvPr/>
        </p:nvSpPr>
        <p:spPr>
          <a:xfrm>
            <a:off x="6063496" y="7068503"/>
            <a:ext cx="7989808" cy="263843"/>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At-Risk Prevention: Save 350+ students annually from dropping out</a:t>
            </a:r>
            <a:endParaRPr lang="en-US" sz="1250" dirty="0"/>
          </a:p>
        </p:txBody>
      </p:sp>
      <p:sp>
        <p:nvSpPr>
          <p:cNvPr id="21" name="Text 14"/>
          <p:cNvSpPr/>
          <p:nvPr/>
        </p:nvSpPr>
        <p:spPr>
          <a:xfrm>
            <a:off x="6063496" y="7389971"/>
            <a:ext cx="7989808" cy="263843"/>
          </a:xfrm>
          <a:prstGeom prst="rect">
            <a:avLst/>
          </a:prstGeom>
          <a:noFill/>
        </p:spPr>
        <p:txBody>
          <a:bodyPr wrap="none" lIns="0" tIns="0" rIns="0" bIns="0" rtlCol="0" anchor="t"/>
          <a:lstStyle/>
          <a:p>
            <a:pPr marL="342900" indent="-342900" algn="l">
              <a:lnSpc>
                <a:spcPts val="2050"/>
              </a:lnSpc>
              <a:buSzPct val="100000"/>
              <a:buChar char="•"/>
            </a:pPr>
            <a:r>
              <a:rPr lang="en-US" sz="1250" dirty="0">
                <a:solidFill>
                  <a:srgbClr val="3B3535"/>
                </a:solidFill>
                <a:latin typeface="Sora Light" pitchFamily="34" charset="0"/>
                <a:ea typeface="Sora Light" pitchFamily="34" charset="-122"/>
                <a:cs typeface="Sora Light" pitchFamily="34" charset="-120"/>
              </a:rPr>
              <a:t>Economic Benefit: Generate RWF 2.8 billion in long-term economic value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46626"/>
          </a:xfrm>
          <a:prstGeom prst="rect">
            <a:avLst/>
          </a:prstGeom>
        </p:spPr>
      </p:pic>
      <p:sp>
        <p:nvSpPr>
          <p:cNvPr id="3" name="Text 0"/>
          <p:cNvSpPr/>
          <p:nvPr/>
        </p:nvSpPr>
        <p:spPr>
          <a:xfrm>
            <a:off x="6111240" y="490895"/>
            <a:ext cx="7894320" cy="1189673"/>
          </a:xfrm>
          <a:prstGeom prst="rect">
            <a:avLst/>
          </a:prstGeom>
          <a:noFill/>
        </p:spPr>
        <p:txBody>
          <a:bodyPr wrap="square" lIns="0" tIns="0" rIns="0" bIns="0" rtlCol="0" anchor="t"/>
          <a:lstStyle/>
          <a:p>
            <a:pPr marL="0" indent="0" algn="l">
              <a:lnSpc>
                <a:spcPts val="4600"/>
              </a:lnSpc>
              <a:buNone/>
            </a:pPr>
            <a:r>
              <a:rPr lang="en-US" sz="3650" dirty="0">
                <a:solidFill>
                  <a:srgbClr val="000000"/>
                </a:solidFill>
                <a:latin typeface="Alexandria Semi Bold" pitchFamily="34" charset="0"/>
                <a:ea typeface="Alexandria Semi Bold" pitchFamily="34" charset="-122"/>
                <a:cs typeface="Alexandria Semi Bold" pitchFamily="34" charset="-120"/>
              </a:rPr>
              <a:t>🔮</a:t>
            </a:r>
            <a:r>
              <a:rPr lang="en-US" sz="3650" dirty="0">
                <a:solidFill>
                  <a:srgbClr val="1F1E1E"/>
                </a:solidFill>
                <a:latin typeface="Alexandria Semi Bold" pitchFamily="34" charset="0"/>
                <a:ea typeface="Alexandria Semi Bold" pitchFamily="34" charset="-122"/>
                <a:cs typeface="Alexandria Semi Bold" pitchFamily="34" charset="-120"/>
              </a:rPr>
              <a:t> Future Work &amp; Development Roadmap</a:t>
            </a:r>
            <a:endParaRPr lang="en-US" sz="3650" dirty="0"/>
          </a:p>
        </p:txBody>
      </p:sp>
      <p:sp>
        <p:nvSpPr>
          <p:cNvPr id="4" name="Text 1"/>
          <p:cNvSpPr/>
          <p:nvPr/>
        </p:nvSpPr>
        <p:spPr>
          <a:xfrm>
            <a:off x="6111240" y="2126813"/>
            <a:ext cx="3729395" cy="594836"/>
          </a:xfrm>
          <a:prstGeom prst="rect">
            <a:avLst/>
          </a:prstGeom>
          <a:noFill/>
        </p:spPr>
        <p:txBody>
          <a:bodyPr wrap="square" lIns="0" tIns="0" rIns="0" bIns="0" rtlCol="0" anchor="t"/>
          <a:lstStyle/>
          <a:p>
            <a:pPr marL="0" indent="0" algn="l">
              <a:lnSpc>
                <a:spcPts val="2300"/>
              </a:lnSpc>
              <a:buNone/>
            </a:pPr>
            <a:r>
              <a:rPr lang="en-US" sz="1800" dirty="0">
                <a:solidFill>
                  <a:srgbClr val="000000"/>
                </a:solidFill>
                <a:latin typeface="Alexandria Semi Bold" pitchFamily="34" charset="0"/>
                <a:ea typeface="Alexandria Semi Bold" pitchFamily="34" charset="-122"/>
                <a:cs typeface="Alexandria Semi Bold" pitchFamily="34" charset="-120"/>
              </a:rPr>
              <a:t>📋</a:t>
            </a:r>
            <a:r>
              <a:rPr lang="en-US" sz="1800" dirty="0">
                <a:solidFill>
                  <a:srgbClr val="1F1E1E"/>
                </a:solidFill>
                <a:latin typeface="Alexandria Semi Bold" pitchFamily="34" charset="0"/>
                <a:ea typeface="Alexandria Semi Bold" pitchFamily="34" charset="-122"/>
                <a:cs typeface="Alexandria Semi Bold" pitchFamily="34" charset="-120"/>
              </a:rPr>
              <a:t> Short-term Enhancements (6 months)</a:t>
            </a:r>
            <a:endParaRPr lang="en-US" sz="1800" dirty="0"/>
          </a:p>
        </p:txBody>
      </p:sp>
      <p:sp>
        <p:nvSpPr>
          <p:cNvPr id="5" name="Text 2"/>
          <p:cNvSpPr/>
          <p:nvPr/>
        </p:nvSpPr>
        <p:spPr>
          <a:xfrm>
            <a:off x="6111240" y="2900124"/>
            <a:ext cx="3729395" cy="85725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System Deployment:</a:t>
            </a:r>
            <a:r>
              <a:rPr lang="en-US" sz="1400" dirty="0">
                <a:solidFill>
                  <a:srgbClr val="3B3535"/>
                </a:solidFill>
                <a:latin typeface="Sora Light" pitchFamily="34" charset="0"/>
                <a:ea typeface="Sora Light" pitchFamily="34" charset="-122"/>
                <a:cs typeface="Sora Light" pitchFamily="34" charset="-120"/>
              </a:rPr>
              <a:t> Real-time Power BI dashboard, mobile app, pilot program in 10 schools.</a:t>
            </a:r>
            <a:endParaRPr lang="en-US" sz="1400" dirty="0"/>
          </a:p>
        </p:txBody>
      </p:sp>
      <p:sp>
        <p:nvSpPr>
          <p:cNvPr id="6" name="Text 3"/>
          <p:cNvSpPr/>
          <p:nvPr/>
        </p:nvSpPr>
        <p:spPr>
          <a:xfrm>
            <a:off x="6111240" y="3819763"/>
            <a:ext cx="3729395" cy="57150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Data Integration:</a:t>
            </a:r>
            <a:r>
              <a:rPr lang="en-US" sz="1400" dirty="0">
                <a:solidFill>
                  <a:srgbClr val="3B3535"/>
                </a:solidFill>
                <a:latin typeface="Sora Light" pitchFamily="34" charset="0"/>
                <a:ea typeface="Sora Light" pitchFamily="34" charset="-122"/>
                <a:cs typeface="Sora Light" pitchFamily="34" charset="-120"/>
              </a:rPr>
              <a:t> Include teacher qualifications, infrastructure quality.</a:t>
            </a:r>
            <a:endParaRPr lang="en-US" sz="1400" dirty="0"/>
          </a:p>
        </p:txBody>
      </p:sp>
      <p:sp>
        <p:nvSpPr>
          <p:cNvPr id="7" name="Text 4"/>
          <p:cNvSpPr/>
          <p:nvPr/>
        </p:nvSpPr>
        <p:spPr>
          <a:xfrm>
            <a:off x="10283785" y="2126813"/>
            <a:ext cx="3687128" cy="301228"/>
          </a:xfrm>
          <a:prstGeom prst="rect">
            <a:avLst/>
          </a:prstGeom>
          <a:noFill/>
        </p:spPr>
        <p:txBody>
          <a:bodyPr wrap="none" lIns="0" tIns="0" rIns="0" bIns="0" rtlCol="0" anchor="t"/>
          <a:lstStyle/>
          <a:p>
            <a:pPr marL="0" indent="0" algn="l">
              <a:lnSpc>
                <a:spcPts val="2300"/>
              </a:lnSpc>
              <a:buNone/>
            </a:pPr>
            <a:r>
              <a:rPr lang="en-US" sz="1800" dirty="0">
                <a:solidFill>
                  <a:srgbClr val="000000"/>
                </a:solidFill>
                <a:latin typeface="Alexandria Semi Bold" pitchFamily="34" charset="0"/>
                <a:ea typeface="Alexandria Semi Bold" pitchFamily="34" charset="-122"/>
                <a:cs typeface="Alexandria Semi Bold" pitchFamily="34" charset="-120"/>
              </a:rPr>
              <a:t>🚀</a:t>
            </a:r>
            <a:r>
              <a:rPr lang="en-US" sz="1800" dirty="0">
                <a:solidFill>
                  <a:srgbClr val="1F1E1E"/>
                </a:solidFill>
                <a:latin typeface="Alexandria Semi Bold" pitchFamily="34" charset="0"/>
                <a:ea typeface="Alexandria Semi Bold" pitchFamily="34" charset="-122"/>
                <a:cs typeface="Alexandria Semi Bold" pitchFamily="34" charset="-120"/>
              </a:rPr>
              <a:t> Long-term Vision (2-5 years)</a:t>
            </a:r>
            <a:endParaRPr lang="en-US" sz="1800" dirty="0"/>
          </a:p>
        </p:txBody>
      </p:sp>
      <p:sp>
        <p:nvSpPr>
          <p:cNvPr id="8" name="Text 5"/>
          <p:cNvSpPr/>
          <p:nvPr/>
        </p:nvSpPr>
        <p:spPr>
          <a:xfrm>
            <a:off x="10283785" y="2606516"/>
            <a:ext cx="3729395" cy="85725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National Scaling:</a:t>
            </a:r>
            <a:r>
              <a:rPr lang="en-US" sz="1400" dirty="0">
                <a:solidFill>
                  <a:srgbClr val="3B3535"/>
                </a:solidFill>
                <a:latin typeface="Sora Light" pitchFamily="34" charset="0"/>
                <a:ea typeface="Sora Light" pitchFamily="34" charset="-122"/>
                <a:cs typeface="Sora Light" pitchFamily="34" charset="-120"/>
              </a:rPr>
              <a:t> Extend to primary/post-secondary education, other East African countries.</a:t>
            </a:r>
            <a:endParaRPr lang="en-US" sz="1400" dirty="0"/>
          </a:p>
        </p:txBody>
      </p:sp>
      <p:sp>
        <p:nvSpPr>
          <p:cNvPr id="9" name="Text 6"/>
          <p:cNvSpPr/>
          <p:nvPr/>
        </p:nvSpPr>
        <p:spPr>
          <a:xfrm>
            <a:off x="10283785" y="3526155"/>
            <a:ext cx="3729395" cy="57150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AI Integration:</a:t>
            </a:r>
            <a:r>
              <a:rPr lang="en-US" sz="1400" dirty="0">
                <a:solidFill>
                  <a:srgbClr val="3B3535"/>
                </a:solidFill>
                <a:latin typeface="Sora Light" pitchFamily="34" charset="0"/>
                <a:ea typeface="Sora Light" pitchFamily="34" charset="-122"/>
                <a:cs typeface="Sora Light" pitchFamily="34" charset="-120"/>
              </a:rPr>
              <a:t> Deep learning for sophisticated predictions.</a:t>
            </a:r>
            <a:endParaRPr lang="en-US" sz="1400" dirty="0"/>
          </a:p>
        </p:txBody>
      </p:sp>
      <p:sp>
        <p:nvSpPr>
          <p:cNvPr id="10" name="Text 7"/>
          <p:cNvSpPr/>
          <p:nvPr/>
        </p:nvSpPr>
        <p:spPr>
          <a:xfrm>
            <a:off x="10283785" y="4160044"/>
            <a:ext cx="3729395" cy="85725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Advanced Analytics:</a:t>
            </a:r>
            <a:r>
              <a:rPr lang="en-US" sz="1400" dirty="0">
                <a:solidFill>
                  <a:srgbClr val="3B3535"/>
                </a:solidFill>
                <a:latin typeface="Sora Light" pitchFamily="34" charset="0"/>
                <a:ea typeface="Sora Light" pitchFamily="34" charset="-122"/>
                <a:cs typeface="Sora Light" pitchFamily="34" charset="-120"/>
              </a:rPr>
              <a:t> Monthly risk assessments, AI-driven recommendations.</a:t>
            </a:r>
            <a:endParaRPr lang="en-US" sz="1400" dirty="0"/>
          </a:p>
        </p:txBody>
      </p:sp>
      <p:sp>
        <p:nvSpPr>
          <p:cNvPr id="11" name="Text 8"/>
          <p:cNvSpPr/>
          <p:nvPr/>
        </p:nvSpPr>
        <p:spPr>
          <a:xfrm>
            <a:off x="6111240" y="5347454"/>
            <a:ext cx="6000750" cy="301228"/>
          </a:xfrm>
          <a:prstGeom prst="rect">
            <a:avLst/>
          </a:prstGeom>
          <a:noFill/>
        </p:spPr>
        <p:txBody>
          <a:bodyPr wrap="none" lIns="0" tIns="0" rIns="0" bIns="0" rtlCol="0" anchor="t"/>
          <a:lstStyle/>
          <a:p>
            <a:pPr marL="0" indent="0" algn="l">
              <a:lnSpc>
                <a:spcPts val="2300"/>
              </a:lnSpc>
              <a:buNone/>
            </a:pPr>
            <a:r>
              <a:rPr lang="en-US" sz="1800" dirty="0">
                <a:solidFill>
                  <a:srgbClr val="000000"/>
                </a:solidFill>
                <a:latin typeface="Alexandria Semi Bold" pitchFamily="34" charset="0"/>
                <a:ea typeface="Alexandria Semi Bold" pitchFamily="34" charset="-122"/>
                <a:cs typeface="Alexandria Semi Bold" pitchFamily="34" charset="-120"/>
              </a:rPr>
              <a:t>🔬</a:t>
            </a:r>
            <a:r>
              <a:rPr lang="en-US" sz="1800" dirty="0">
                <a:solidFill>
                  <a:srgbClr val="1F1E1E"/>
                </a:solidFill>
                <a:latin typeface="Alexandria Semi Bold" pitchFamily="34" charset="0"/>
                <a:ea typeface="Alexandria Semi Bold" pitchFamily="34" charset="-122"/>
                <a:cs typeface="Alexandria Semi Bold" pitchFamily="34" charset="-120"/>
              </a:rPr>
              <a:t> Research Extensions &amp; Academic Contributions</a:t>
            </a:r>
            <a:endParaRPr lang="en-US" sz="1800" dirty="0"/>
          </a:p>
        </p:txBody>
      </p:sp>
      <p:sp>
        <p:nvSpPr>
          <p:cNvPr id="12" name="Text 9"/>
          <p:cNvSpPr/>
          <p:nvPr/>
        </p:nvSpPr>
        <p:spPr>
          <a:xfrm>
            <a:off x="6111240" y="5916454"/>
            <a:ext cx="7894320" cy="57150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Methodological Advances:</a:t>
            </a:r>
            <a:r>
              <a:rPr lang="en-US" sz="1400" dirty="0">
                <a:solidFill>
                  <a:srgbClr val="3B3535"/>
                </a:solidFill>
                <a:latin typeface="Sora Light" pitchFamily="34" charset="0"/>
                <a:ea typeface="Sora Light" pitchFamily="34" charset="-122"/>
                <a:cs typeface="Sora Light" pitchFamily="34" charset="-120"/>
              </a:rPr>
              <a:t> Causal analysis, longitudinal studies, intervention evaluation.</a:t>
            </a:r>
            <a:endParaRPr lang="en-US" sz="1400" dirty="0"/>
          </a:p>
        </p:txBody>
      </p:sp>
      <p:sp>
        <p:nvSpPr>
          <p:cNvPr id="13" name="Text 10"/>
          <p:cNvSpPr/>
          <p:nvPr/>
        </p:nvSpPr>
        <p:spPr>
          <a:xfrm>
            <a:off x="6111240" y="6550342"/>
            <a:ext cx="7894320" cy="57150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Technology Innovation:</a:t>
            </a:r>
            <a:r>
              <a:rPr lang="en-US" sz="1400" dirty="0">
                <a:solidFill>
                  <a:srgbClr val="3B3535"/>
                </a:solidFill>
                <a:latin typeface="Sora Light" pitchFamily="34" charset="0"/>
                <a:ea typeface="Sora Light" pitchFamily="34" charset="-122"/>
                <a:cs typeface="Sora Light" pitchFamily="34" charset="-120"/>
              </a:rPr>
              <a:t> NLP for teacher reports, computer vision for infrastructure, IoT for attendance.</a:t>
            </a:r>
            <a:endParaRPr lang="en-US" sz="1400" dirty="0"/>
          </a:p>
        </p:txBody>
      </p:sp>
      <p:sp>
        <p:nvSpPr>
          <p:cNvPr id="14" name="Text 11"/>
          <p:cNvSpPr/>
          <p:nvPr/>
        </p:nvSpPr>
        <p:spPr>
          <a:xfrm>
            <a:off x="6111240" y="7184231"/>
            <a:ext cx="7894320" cy="571500"/>
          </a:xfrm>
          <a:prstGeom prst="rect">
            <a:avLst/>
          </a:prstGeom>
          <a:noFill/>
        </p:spPr>
        <p:txBody>
          <a:bodyPr wrap="square" lIns="0" tIns="0" rIns="0" bIns="0" rtlCol="0" anchor="t"/>
          <a:lstStyle/>
          <a:p>
            <a:pPr marL="0" indent="0" algn="l">
              <a:lnSpc>
                <a:spcPts val="2200"/>
              </a:lnSpc>
              <a:buSzPct val="100000"/>
              <a:buNone/>
            </a:pPr>
            <a:r>
              <a:rPr lang="en-US" sz="1400" b="1" dirty="0">
                <a:solidFill>
                  <a:srgbClr val="3B3535"/>
                </a:solidFill>
                <a:latin typeface="Sora Light" pitchFamily="34" charset="0"/>
                <a:ea typeface="Sora Light" pitchFamily="34" charset="-122"/>
                <a:cs typeface="Sora Light" pitchFamily="34" charset="-120"/>
              </a:rPr>
              <a:t>Policy Research:</a:t>
            </a:r>
            <a:r>
              <a:rPr lang="en-US" sz="1400" dirty="0">
                <a:solidFill>
                  <a:srgbClr val="3B3535"/>
                </a:solidFill>
                <a:latin typeface="Sora Light" pitchFamily="34" charset="0"/>
                <a:ea typeface="Sora Light" pitchFamily="34" charset="-122"/>
                <a:cs typeface="Sora Light" pitchFamily="34" charset="-120"/>
              </a:rPr>
              <a:t> Cross-country analysis, economic impact assessment, SDG contribution.</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7106" y="516255"/>
            <a:ext cx="10642640" cy="632817"/>
          </a:xfrm>
          <a:prstGeom prst="rect">
            <a:avLst/>
          </a:prstGeom>
          <a:noFill/>
        </p:spPr>
        <p:txBody>
          <a:bodyPr wrap="none" lIns="0" tIns="0" rIns="0" bIns="0" rtlCol="0" anchor="t"/>
          <a:lstStyle/>
          <a:p>
            <a:pPr marL="0" indent="0" algn="l">
              <a:lnSpc>
                <a:spcPts val="4850"/>
              </a:lnSpc>
              <a:buNone/>
            </a:pPr>
            <a:r>
              <a:rPr lang="en-US" sz="3850" dirty="0">
                <a:solidFill>
                  <a:srgbClr val="000000"/>
                </a:solidFill>
                <a:latin typeface="Alexandria Semi Bold" pitchFamily="34" charset="0"/>
                <a:ea typeface="Alexandria Semi Bold" pitchFamily="34" charset="-122"/>
                <a:cs typeface="Alexandria Semi Bold" pitchFamily="34" charset="-120"/>
              </a:rPr>
              <a:t>🛠️</a:t>
            </a:r>
            <a:r>
              <a:rPr lang="en-US" sz="3850" dirty="0">
                <a:solidFill>
                  <a:srgbClr val="1F1E1E"/>
                </a:solidFill>
                <a:latin typeface="Alexandria Semi Bold" pitchFamily="34" charset="0"/>
                <a:ea typeface="Alexandria Semi Bold" pitchFamily="34" charset="-122"/>
                <a:cs typeface="Alexandria Semi Bold" pitchFamily="34" charset="-120"/>
              </a:rPr>
              <a:t> Technical Implementation &amp; Innovation</a:t>
            </a:r>
            <a:endParaRPr lang="en-US" sz="3850" dirty="0"/>
          </a:p>
        </p:txBody>
      </p:sp>
      <p:sp>
        <p:nvSpPr>
          <p:cNvPr id="3" name="Text 1"/>
          <p:cNvSpPr/>
          <p:nvPr/>
        </p:nvSpPr>
        <p:spPr>
          <a:xfrm>
            <a:off x="657106" y="1618298"/>
            <a:ext cx="3748683" cy="308729"/>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Python Analysis </a:t>
            </a:r>
            <a:endParaRPr lang="en-US" sz="1900" dirty="0"/>
          </a:p>
        </p:txBody>
      </p:sp>
      <p:sp>
        <p:nvSpPr>
          <p:cNvPr id="4" name="Text 2"/>
          <p:cNvSpPr/>
          <p:nvPr/>
        </p:nvSpPr>
        <p:spPr>
          <a:xfrm>
            <a:off x="657106" y="2114669"/>
            <a:ext cx="6429137" cy="300395"/>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Core Libraries:</a:t>
            </a:r>
            <a:r>
              <a:rPr lang="en-US" sz="1450" dirty="0">
                <a:solidFill>
                  <a:srgbClr val="3B3535"/>
                </a:solidFill>
                <a:latin typeface="Sora Light" pitchFamily="34" charset="0"/>
                <a:ea typeface="Sora Light" pitchFamily="34" charset="-122"/>
                <a:cs typeface="Sora Light" pitchFamily="34" charset="-120"/>
              </a:rPr>
              <a:t> pandas, scikit-learn, matplotlib, seaborn, numpy.</a:t>
            </a:r>
            <a:endParaRPr lang="en-US" sz="1450" dirty="0"/>
          </a:p>
        </p:txBody>
      </p:sp>
      <p:sp>
        <p:nvSpPr>
          <p:cNvPr id="5" name="Text 3"/>
          <p:cNvSpPr/>
          <p:nvPr/>
        </p:nvSpPr>
        <p:spPr>
          <a:xfrm>
            <a:off x="657106" y="2480667"/>
            <a:ext cx="6429137" cy="600789"/>
          </a:xfrm>
          <a:prstGeom prst="rect">
            <a:avLst/>
          </a:prstGeom>
          <a:noFill/>
        </p:spPr>
        <p:txBody>
          <a:bodyPr wrap="squar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Data Processing:</a:t>
            </a:r>
            <a:r>
              <a:rPr lang="en-US" sz="1450" dirty="0">
                <a:solidFill>
                  <a:srgbClr val="3B3535"/>
                </a:solidFill>
                <a:latin typeface="Sora Light" pitchFamily="34" charset="0"/>
                <a:ea typeface="Sora Light" pitchFamily="34" charset="-122"/>
                <a:cs typeface="Sora Light" pitchFamily="34" charset="-120"/>
              </a:rPr>
              <a:t> Multi-source ingestion, QA, 12 derived variables, imputation.</a:t>
            </a:r>
            <a:endParaRPr lang="en-US" sz="1450" dirty="0"/>
          </a:p>
        </p:txBody>
      </p:sp>
      <p:sp>
        <p:nvSpPr>
          <p:cNvPr id="6" name="Text 4"/>
          <p:cNvSpPr/>
          <p:nvPr/>
        </p:nvSpPr>
        <p:spPr>
          <a:xfrm>
            <a:off x="657106" y="3147060"/>
            <a:ext cx="6429137" cy="600789"/>
          </a:xfrm>
          <a:prstGeom prst="rect">
            <a:avLst/>
          </a:prstGeom>
          <a:noFill/>
        </p:spPr>
        <p:txBody>
          <a:bodyPr wrap="squar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ML Implementation:</a:t>
            </a:r>
            <a:r>
              <a:rPr lang="en-US" sz="1450" dirty="0">
                <a:solidFill>
                  <a:srgbClr val="3B3535"/>
                </a:solidFill>
                <a:latin typeface="Sora Light" pitchFamily="34" charset="0"/>
                <a:ea typeface="Sora Light" pitchFamily="34" charset="-122"/>
                <a:cs typeface="Sora Light" pitchFamily="34" charset="-120"/>
              </a:rPr>
              <a:t> Compared 5 algorithms, GridSearchCV, 99.2% accuracy.</a:t>
            </a:r>
            <a:endParaRPr lang="en-US" sz="1450" dirty="0"/>
          </a:p>
        </p:txBody>
      </p:sp>
      <p:sp>
        <p:nvSpPr>
          <p:cNvPr id="7" name="Text 5"/>
          <p:cNvSpPr/>
          <p:nvPr/>
        </p:nvSpPr>
        <p:spPr>
          <a:xfrm>
            <a:off x="7551777" y="1618298"/>
            <a:ext cx="4247436" cy="308729"/>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Power BI Dashboard )</a:t>
            </a:r>
            <a:endParaRPr lang="en-US" sz="1900" dirty="0"/>
          </a:p>
        </p:txBody>
      </p:sp>
      <p:sp>
        <p:nvSpPr>
          <p:cNvPr id="8" name="Text 6"/>
          <p:cNvSpPr/>
          <p:nvPr/>
        </p:nvSpPr>
        <p:spPr>
          <a:xfrm>
            <a:off x="7551777" y="2114669"/>
            <a:ext cx="6429137" cy="600789"/>
          </a:xfrm>
          <a:prstGeom prst="rect">
            <a:avLst/>
          </a:prstGeom>
          <a:noFill/>
        </p:spPr>
        <p:txBody>
          <a:bodyPr wrap="squar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Architecture:</a:t>
            </a:r>
            <a:r>
              <a:rPr lang="en-US" sz="1450" dirty="0">
                <a:solidFill>
                  <a:srgbClr val="3B3535"/>
                </a:solidFill>
                <a:latin typeface="Sora Light" pitchFamily="34" charset="0"/>
                <a:ea typeface="Sora Light" pitchFamily="34" charset="-122"/>
                <a:cs typeface="Sora Light" pitchFamily="34" charset="-120"/>
              </a:rPr>
              <a:t> 5 interconnected pages, real-time CSV connection, role-based access.</a:t>
            </a:r>
            <a:endParaRPr lang="en-US" sz="1450" dirty="0"/>
          </a:p>
        </p:txBody>
      </p:sp>
      <p:sp>
        <p:nvSpPr>
          <p:cNvPr id="9" name="Text 7"/>
          <p:cNvSpPr/>
          <p:nvPr/>
        </p:nvSpPr>
        <p:spPr>
          <a:xfrm>
            <a:off x="7551777" y="2781062"/>
            <a:ext cx="6429137" cy="600789"/>
          </a:xfrm>
          <a:prstGeom prst="rect">
            <a:avLst/>
          </a:prstGeom>
          <a:noFill/>
        </p:spPr>
        <p:txBody>
          <a:bodyPr wrap="squar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Advanced DAX:</a:t>
            </a:r>
            <a:r>
              <a:rPr lang="en-US" sz="1450" dirty="0">
                <a:solidFill>
                  <a:srgbClr val="3B3535"/>
                </a:solidFill>
                <a:latin typeface="Sora Light" pitchFamily="34" charset="0"/>
                <a:ea typeface="Sora Light" pitchFamily="34" charset="-122"/>
                <a:cs typeface="Sora Light" pitchFamily="34" charset="-120"/>
              </a:rPr>
              <a:t> Complex formulas for Dropout Risk Score, YoY Improvement.</a:t>
            </a:r>
            <a:endParaRPr lang="en-US" sz="1450" dirty="0"/>
          </a:p>
        </p:txBody>
      </p:sp>
      <p:sp>
        <p:nvSpPr>
          <p:cNvPr id="10" name="Text 8"/>
          <p:cNvSpPr/>
          <p:nvPr/>
        </p:nvSpPr>
        <p:spPr>
          <a:xfrm>
            <a:off x="7551777" y="3447455"/>
            <a:ext cx="6429137" cy="600789"/>
          </a:xfrm>
          <a:prstGeom prst="rect">
            <a:avLst/>
          </a:prstGeom>
          <a:noFill/>
        </p:spPr>
        <p:txBody>
          <a:bodyPr wrap="squar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Interactive Features:</a:t>
            </a:r>
            <a:r>
              <a:rPr lang="en-US" sz="1450" dirty="0">
                <a:solidFill>
                  <a:srgbClr val="3B3535"/>
                </a:solidFill>
                <a:latin typeface="Sora Light" pitchFamily="34" charset="0"/>
                <a:ea typeface="Sora Light" pitchFamily="34" charset="-122"/>
                <a:cs typeface="Sora Light" pitchFamily="34" charset="-120"/>
              </a:rPr>
              <a:t> Dynamic slicers, drill-down, custom tooltips, AI visuals.</a:t>
            </a:r>
            <a:endParaRPr lang="en-US" sz="1450" dirty="0"/>
          </a:p>
        </p:txBody>
      </p:sp>
      <p:sp>
        <p:nvSpPr>
          <p:cNvPr id="11" name="Text 9"/>
          <p:cNvSpPr/>
          <p:nvPr/>
        </p:nvSpPr>
        <p:spPr>
          <a:xfrm>
            <a:off x="657106" y="4395430"/>
            <a:ext cx="4447699" cy="308729"/>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Innovation &amp; Creativity )</a:t>
            </a:r>
            <a:endParaRPr lang="en-US" sz="1900" dirty="0"/>
          </a:p>
        </p:txBody>
      </p:sp>
      <p:pic>
        <p:nvPicPr>
          <p:cNvPr id="12" name="Image 0" descr="preencoded.png"/>
          <p:cNvPicPr>
            <a:picLocks noChangeAspect="1"/>
          </p:cNvPicPr>
          <p:nvPr/>
        </p:nvPicPr>
        <p:blipFill>
          <a:blip r:embed="rId1"/>
          <a:stretch>
            <a:fillRect/>
          </a:stretch>
        </p:blipFill>
        <p:spPr>
          <a:xfrm>
            <a:off x="657106" y="4985742"/>
            <a:ext cx="469344" cy="469344"/>
          </a:xfrm>
          <a:prstGeom prst="rect">
            <a:avLst/>
          </a:prstGeom>
        </p:spPr>
      </p:pic>
      <p:sp>
        <p:nvSpPr>
          <p:cNvPr id="13" name="Text 10"/>
          <p:cNvSpPr/>
          <p:nvPr/>
        </p:nvSpPr>
        <p:spPr>
          <a:xfrm>
            <a:off x="1361123" y="5097185"/>
            <a:ext cx="2968943" cy="308729"/>
          </a:xfrm>
          <a:prstGeom prst="rect">
            <a:avLst/>
          </a:prstGeom>
          <a:noFill/>
        </p:spPr>
        <p:txBody>
          <a:bodyPr wrap="none" lIns="0" tIns="0" rIns="0" bIns="0" rtlCol="0" anchor="t"/>
          <a:lstStyle/>
          <a:p>
            <a:pPr marL="0" indent="0" algn="l">
              <a:lnSpc>
                <a:spcPts val="2400"/>
              </a:lnSpc>
              <a:buNone/>
            </a:pPr>
            <a:r>
              <a:rPr lang="en-US" sz="1900" dirty="0">
                <a:solidFill>
                  <a:srgbClr val="3B3535"/>
                </a:solidFill>
                <a:latin typeface="Alexandria Semi Bold" pitchFamily="34" charset="0"/>
                <a:ea typeface="Alexandria Semi Bold" pitchFamily="34" charset="-122"/>
                <a:cs typeface="Alexandria Semi Bold" pitchFamily="34" charset="-120"/>
              </a:rPr>
              <a:t>Composite Risk Scoring</a:t>
            </a:r>
            <a:endParaRPr lang="en-US" sz="1900" dirty="0"/>
          </a:p>
        </p:txBody>
      </p:sp>
      <p:sp>
        <p:nvSpPr>
          <p:cNvPr id="14" name="Text 11"/>
          <p:cNvSpPr/>
          <p:nvPr/>
        </p:nvSpPr>
        <p:spPr>
          <a:xfrm>
            <a:off x="1361123" y="5518547"/>
            <a:ext cx="5836682" cy="600789"/>
          </a:xfrm>
          <a:prstGeom prst="rect">
            <a:avLst/>
          </a:prstGeom>
          <a:noFill/>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Multi-dimensional assessment combining academic, socio-economic, and geographic factors.</a:t>
            </a:r>
            <a:endParaRPr lang="en-US" sz="1450" dirty="0"/>
          </a:p>
        </p:txBody>
      </p:sp>
      <p:pic>
        <p:nvPicPr>
          <p:cNvPr id="15" name="Image 1" descr="preencoded.png"/>
          <p:cNvPicPr>
            <a:picLocks noChangeAspect="1"/>
          </p:cNvPicPr>
          <p:nvPr/>
        </p:nvPicPr>
        <p:blipFill>
          <a:blip r:embed="rId2"/>
          <a:stretch>
            <a:fillRect/>
          </a:stretch>
        </p:blipFill>
        <p:spPr>
          <a:xfrm>
            <a:off x="7432477" y="4985742"/>
            <a:ext cx="469344" cy="469344"/>
          </a:xfrm>
          <a:prstGeom prst="rect">
            <a:avLst/>
          </a:prstGeom>
        </p:spPr>
      </p:pic>
      <p:sp>
        <p:nvSpPr>
          <p:cNvPr id="16" name="Text 12"/>
          <p:cNvSpPr/>
          <p:nvPr/>
        </p:nvSpPr>
        <p:spPr>
          <a:xfrm>
            <a:off x="8136493" y="5097185"/>
            <a:ext cx="2728913" cy="308729"/>
          </a:xfrm>
          <a:prstGeom prst="rect">
            <a:avLst/>
          </a:prstGeom>
          <a:noFill/>
        </p:spPr>
        <p:txBody>
          <a:bodyPr wrap="none" lIns="0" tIns="0" rIns="0" bIns="0" rtlCol="0" anchor="t"/>
          <a:lstStyle/>
          <a:p>
            <a:pPr marL="0" indent="0" algn="l">
              <a:lnSpc>
                <a:spcPts val="2400"/>
              </a:lnSpc>
              <a:buNone/>
            </a:pPr>
            <a:r>
              <a:rPr lang="en-US" sz="1900" dirty="0">
                <a:solidFill>
                  <a:srgbClr val="3B3535"/>
                </a:solidFill>
                <a:latin typeface="Alexandria Semi Bold" pitchFamily="34" charset="0"/>
                <a:ea typeface="Alexandria Semi Bold" pitchFamily="34" charset="-122"/>
                <a:cs typeface="Alexandria Semi Bold" pitchFamily="34" charset="-120"/>
              </a:rPr>
              <a:t>Dynamic Intervention</a:t>
            </a:r>
            <a:endParaRPr lang="en-US" sz="1900" dirty="0"/>
          </a:p>
        </p:txBody>
      </p:sp>
      <p:sp>
        <p:nvSpPr>
          <p:cNvPr id="17" name="Text 13"/>
          <p:cNvSpPr/>
          <p:nvPr/>
        </p:nvSpPr>
        <p:spPr>
          <a:xfrm>
            <a:off x="8136493" y="5518547"/>
            <a:ext cx="5836801" cy="600789"/>
          </a:xfrm>
          <a:prstGeom prst="rect">
            <a:avLst/>
          </a:prstGeom>
          <a:noFill/>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ML-driven personalized strategies for resource optimization and success probability.</a:t>
            </a:r>
            <a:endParaRPr lang="en-US" sz="1450" dirty="0"/>
          </a:p>
        </p:txBody>
      </p:sp>
      <p:pic>
        <p:nvPicPr>
          <p:cNvPr id="18" name="Image 2" descr="preencoded.png"/>
          <p:cNvPicPr>
            <a:picLocks noChangeAspect="1"/>
          </p:cNvPicPr>
          <p:nvPr/>
        </p:nvPicPr>
        <p:blipFill>
          <a:blip r:embed="rId3"/>
          <a:stretch>
            <a:fillRect/>
          </a:stretch>
        </p:blipFill>
        <p:spPr>
          <a:xfrm>
            <a:off x="657106" y="6588681"/>
            <a:ext cx="469344" cy="469344"/>
          </a:xfrm>
          <a:prstGeom prst="rect">
            <a:avLst/>
          </a:prstGeom>
        </p:spPr>
      </p:pic>
      <p:sp>
        <p:nvSpPr>
          <p:cNvPr id="19" name="Text 14"/>
          <p:cNvSpPr/>
          <p:nvPr/>
        </p:nvSpPr>
        <p:spPr>
          <a:xfrm>
            <a:off x="1361123" y="6700123"/>
            <a:ext cx="2762250" cy="308729"/>
          </a:xfrm>
          <a:prstGeom prst="rect">
            <a:avLst/>
          </a:prstGeom>
          <a:noFill/>
        </p:spPr>
        <p:txBody>
          <a:bodyPr wrap="none" lIns="0" tIns="0" rIns="0" bIns="0" rtlCol="0" anchor="t"/>
          <a:lstStyle/>
          <a:p>
            <a:pPr marL="0" indent="0" algn="l">
              <a:lnSpc>
                <a:spcPts val="2400"/>
              </a:lnSpc>
              <a:buNone/>
            </a:pPr>
            <a:r>
              <a:rPr lang="en-US" sz="1900" dirty="0">
                <a:solidFill>
                  <a:srgbClr val="3B3535"/>
                </a:solidFill>
                <a:latin typeface="Alexandria Semi Bold" pitchFamily="34" charset="0"/>
                <a:ea typeface="Alexandria Semi Bold" pitchFamily="34" charset="-122"/>
                <a:cs typeface="Alexandria Semi Bold" pitchFamily="34" charset="-120"/>
              </a:rPr>
              <a:t>Early Warning System</a:t>
            </a:r>
            <a:endParaRPr lang="en-US" sz="1900" dirty="0"/>
          </a:p>
        </p:txBody>
      </p:sp>
      <p:sp>
        <p:nvSpPr>
          <p:cNvPr id="20" name="Text 15"/>
          <p:cNvSpPr/>
          <p:nvPr/>
        </p:nvSpPr>
        <p:spPr>
          <a:xfrm>
            <a:off x="1361123" y="7121485"/>
            <a:ext cx="5836682" cy="600789"/>
          </a:xfrm>
          <a:prstGeom prst="rect">
            <a:avLst/>
          </a:prstGeom>
          <a:noFill/>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Real-time automated alerts with escalation protocols and mobile integration.</a:t>
            </a:r>
            <a:endParaRPr lang="en-US" sz="1450" dirty="0"/>
          </a:p>
        </p:txBody>
      </p:sp>
      <p:pic>
        <p:nvPicPr>
          <p:cNvPr id="21" name="Image 3" descr="preencoded.png"/>
          <p:cNvPicPr>
            <a:picLocks noChangeAspect="1"/>
          </p:cNvPicPr>
          <p:nvPr/>
        </p:nvPicPr>
        <p:blipFill>
          <a:blip r:embed="rId4"/>
          <a:stretch>
            <a:fillRect/>
          </a:stretch>
        </p:blipFill>
        <p:spPr>
          <a:xfrm>
            <a:off x="7432477" y="6588681"/>
            <a:ext cx="469344" cy="469344"/>
          </a:xfrm>
          <a:prstGeom prst="rect">
            <a:avLst/>
          </a:prstGeom>
        </p:spPr>
      </p:pic>
      <p:sp>
        <p:nvSpPr>
          <p:cNvPr id="22" name="Text 16"/>
          <p:cNvSpPr/>
          <p:nvPr/>
        </p:nvSpPr>
        <p:spPr>
          <a:xfrm>
            <a:off x="8136493" y="6700123"/>
            <a:ext cx="2470309" cy="308729"/>
          </a:xfrm>
          <a:prstGeom prst="rect">
            <a:avLst/>
          </a:prstGeom>
          <a:noFill/>
        </p:spPr>
        <p:txBody>
          <a:bodyPr wrap="none" lIns="0" tIns="0" rIns="0" bIns="0" rtlCol="0" anchor="t"/>
          <a:lstStyle/>
          <a:p>
            <a:pPr marL="0" indent="0" algn="l">
              <a:lnSpc>
                <a:spcPts val="2400"/>
              </a:lnSpc>
              <a:buNone/>
            </a:pPr>
            <a:r>
              <a:rPr lang="en-US" sz="1900" dirty="0">
                <a:solidFill>
                  <a:srgbClr val="3B3535"/>
                </a:solidFill>
                <a:latin typeface="Alexandria Semi Bold" pitchFamily="34" charset="0"/>
                <a:ea typeface="Alexandria Semi Bold" pitchFamily="34" charset="-122"/>
                <a:cs typeface="Alexandria Semi Bold" pitchFamily="34" charset="-120"/>
              </a:rPr>
              <a:t>Predictive Timeline</a:t>
            </a:r>
            <a:endParaRPr lang="en-US" sz="1900" dirty="0"/>
          </a:p>
        </p:txBody>
      </p:sp>
      <p:sp>
        <p:nvSpPr>
          <p:cNvPr id="23" name="Text 17"/>
          <p:cNvSpPr/>
          <p:nvPr/>
        </p:nvSpPr>
        <p:spPr>
          <a:xfrm>
            <a:off x="8136493" y="7121485"/>
            <a:ext cx="5836801" cy="600789"/>
          </a:xfrm>
          <a:prstGeom prst="rect">
            <a:avLst/>
          </a:prstGeom>
          <a:noFill/>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Monthly risk assessments, seasonal adjustments, and external event integration.</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3772" y="524947"/>
            <a:ext cx="9449514" cy="622102"/>
          </a:xfrm>
          <a:prstGeom prst="rect">
            <a:avLst/>
          </a:prstGeom>
          <a:noFill/>
        </p:spPr>
        <p:txBody>
          <a:bodyPr wrap="none" lIns="0" tIns="0" rIns="0" bIns="0" rtlCol="0" anchor="t"/>
          <a:lstStyle/>
          <a:p>
            <a:pPr marL="0" indent="0" algn="l">
              <a:lnSpc>
                <a:spcPts val="4800"/>
              </a:lnSpc>
              <a:buNone/>
            </a:pPr>
            <a:r>
              <a:rPr lang="en-US" sz="3850" dirty="0">
                <a:solidFill>
                  <a:srgbClr val="000000"/>
                </a:solidFill>
                <a:latin typeface="Alexandria Semi Bold" pitchFamily="34" charset="0"/>
                <a:ea typeface="Alexandria Semi Bold" pitchFamily="34" charset="-122"/>
                <a:cs typeface="Alexandria Semi Bold" pitchFamily="34" charset="-120"/>
              </a:rPr>
              <a:t>🎓</a:t>
            </a:r>
            <a:r>
              <a:rPr lang="en-US" sz="3850" dirty="0">
                <a:solidFill>
                  <a:srgbClr val="1F1E1E"/>
                </a:solidFill>
                <a:latin typeface="Alexandria Semi Bold" pitchFamily="34" charset="0"/>
                <a:ea typeface="Alexandria Semi Bold" pitchFamily="34" charset="-122"/>
                <a:cs typeface="Alexandria Semi Bold" pitchFamily="34" charset="-120"/>
              </a:rPr>
              <a:t> Conclusion, Impact &amp; Future Vision</a:t>
            </a:r>
            <a:endParaRPr lang="en-US" sz="3850" dirty="0"/>
          </a:p>
        </p:txBody>
      </p:sp>
      <p:sp>
        <p:nvSpPr>
          <p:cNvPr id="3" name="Text 1"/>
          <p:cNvSpPr/>
          <p:nvPr/>
        </p:nvSpPr>
        <p:spPr>
          <a:xfrm>
            <a:off x="653772" y="1427202"/>
            <a:ext cx="4389358" cy="307181"/>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Project Achievements Summary</a:t>
            </a:r>
            <a:endParaRPr lang="en-US" sz="1900" dirty="0"/>
          </a:p>
        </p:txBody>
      </p:sp>
      <p:sp>
        <p:nvSpPr>
          <p:cNvPr id="4" name="Text 2"/>
          <p:cNvSpPr/>
          <p:nvPr/>
        </p:nvSpPr>
        <p:spPr>
          <a:xfrm>
            <a:off x="653772" y="2014538"/>
            <a:ext cx="13322856" cy="298847"/>
          </a:xfrm>
          <a:prstGeom prst="rect">
            <a:avLst/>
          </a:prstGeom>
          <a:noFill/>
        </p:spPr>
        <p:txBody>
          <a:bodyPr wrap="none" lIns="0" tIns="0" rIns="0" bIns="0" rtlCol="0" anchor="t"/>
          <a:lstStyle/>
          <a:p>
            <a:pPr marL="0" indent="0" algn="l">
              <a:lnSpc>
                <a:spcPts val="2350"/>
              </a:lnSpc>
              <a:buSzPct val="100000"/>
              <a:buNone/>
            </a:pPr>
            <a:r>
              <a:rPr lang="en-US" sz="1450" dirty="0">
                <a:solidFill>
                  <a:srgbClr val="000000"/>
                </a:solidFill>
                <a:latin typeface="Sora Light" pitchFamily="34" charset="0"/>
                <a:ea typeface="Sora Light" pitchFamily="34" charset="-122"/>
                <a:cs typeface="Sora Light" pitchFamily="34" charset="-120"/>
              </a:rPr>
              <a:t>✅</a:t>
            </a:r>
            <a:r>
              <a:rPr lang="en-US" sz="1450" dirty="0">
                <a:solidFill>
                  <a:srgbClr val="3B3535"/>
                </a:solidFill>
                <a:latin typeface="Sora Light" pitchFamily="34" charset="0"/>
                <a:ea typeface="Sora Light" pitchFamily="34" charset="-122"/>
                <a:cs typeface="Sora Light" pitchFamily="34" charset="-120"/>
              </a:rPr>
              <a:t> </a:t>
            </a:r>
            <a:r>
              <a:rPr lang="en-US" sz="1450" b="1" dirty="0">
                <a:solidFill>
                  <a:srgbClr val="3B3535"/>
                </a:solidFill>
                <a:latin typeface="Sora Light" pitchFamily="34" charset="0"/>
                <a:ea typeface="Sora Light" pitchFamily="34" charset="-122"/>
                <a:cs typeface="Sora Light" pitchFamily="34" charset="-120"/>
              </a:rPr>
              <a:t>99.2% Prediction Accuracy:</a:t>
            </a:r>
            <a:r>
              <a:rPr lang="en-US" sz="1450" dirty="0">
                <a:solidFill>
                  <a:srgbClr val="3B3535"/>
                </a:solidFill>
                <a:latin typeface="Sora Light" pitchFamily="34" charset="0"/>
                <a:ea typeface="Sora Light" pitchFamily="34" charset="-122"/>
                <a:cs typeface="Sora Light" pitchFamily="34" charset="-120"/>
              </a:rPr>
              <a:t> Highly accurate ML model.</a:t>
            </a:r>
            <a:endParaRPr lang="en-US" sz="1450" dirty="0"/>
          </a:p>
        </p:txBody>
      </p:sp>
      <p:sp>
        <p:nvSpPr>
          <p:cNvPr id="5" name="Text 3"/>
          <p:cNvSpPr/>
          <p:nvPr/>
        </p:nvSpPr>
        <p:spPr>
          <a:xfrm>
            <a:off x="653772" y="2378750"/>
            <a:ext cx="13322856" cy="298847"/>
          </a:xfrm>
          <a:prstGeom prst="rect">
            <a:avLst/>
          </a:prstGeom>
          <a:noFill/>
        </p:spPr>
        <p:txBody>
          <a:bodyPr wrap="none" lIns="0" tIns="0" rIns="0" bIns="0" rtlCol="0" anchor="t"/>
          <a:lstStyle/>
          <a:p>
            <a:pPr marL="0" indent="0" algn="l">
              <a:lnSpc>
                <a:spcPts val="2350"/>
              </a:lnSpc>
              <a:buSzPct val="100000"/>
              <a:buNone/>
            </a:pPr>
            <a:r>
              <a:rPr lang="en-US" sz="1450" dirty="0">
                <a:solidFill>
                  <a:srgbClr val="000000"/>
                </a:solidFill>
                <a:latin typeface="Sora Light" pitchFamily="34" charset="0"/>
                <a:ea typeface="Sora Light" pitchFamily="34" charset="-122"/>
                <a:cs typeface="Sora Light" pitchFamily="34" charset="-120"/>
              </a:rPr>
              <a:t>✅</a:t>
            </a:r>
            <a:r>
              <a:rPr lang="en-US" sz="1450" dirty="0">
                <a:solidFill>
                  <a:srgbClr val="3B3535"/>
                </a:solidFill>
                <a:latin typeface="Sora Light" pitchFamily="34" charset="0"/>
                <a:ea typeface="Sora Light" pitchFamily="34" charset="-122"/>
                <a:cs typeface="Sora Light" pitchFamily="34" charset="-120"/>
              </a:rPr>
              <a:t> </a:t>
            </a:r>
            <a:r>
              <a:rPr lang="en-US" sz="1450" b="1" dirty="0">
                <a:solidFill>
                  <a:srgbClr val="3B3535"/>
                </a:solidFill>
                <a:latin typeface="Sora Light" pitchFamily="34" charset="0"/>
                <a:ea typeface="Sora Light" pitchFamily="34" charset="-122"/>
                <a:cs typeface="Sora Light" pitchFamily="34" charset="-120"/>
              </a:rPr>
              <a:t>6,000+ Records Analyzed:</a:t>
            </a:r>
            <a:r>
              <a:rPr lang="en-US" sz="1450" dirty="0">
                <a:solidFill>
                  <a:srgbClr val="3B3535"/>
                </a:solidFill>
                <a:latin typeface="Sora Light" pitchFamily="34" charset="0"/>
                <a:ea typeface="Sora Light" pitchFamily="34" charset="-122"/>
                <a:cs typeface="Sora Light" pitchFamily="34" charset="-120"/>
              </a:rPr>
              <a:t> Comprehensive analysis across Rwanda.</a:t>
            </a:r>
            <a:endParaRPr lang="en-US" sz="1450" dirty="0"/>
          </a:p>
        </p:txBody>
      </p:sp>
      <p:sp>
        <p:nvSpPr>
          <p:cNvPr id="6" name="Text 4"/>
          <p:cNvSpPr/>
          <p:nvPr/>
        </p:nvSpPr>
        <p:spPr>
          <a:xfrm>
            <a:off x="653772" y="2742962"/>
            <a:ext cx="13322856" cy="298847"/>
          </a:xfrm>
          <a:prstGeom prst="rect">
            <a:avLst/>
          </a:prstGeom>
          <a:noFill/>
        </p:spPr>
        <p:txBody>
          <a:bodyPr wrap="none" lIns="0" tIns="0" rIns="0" bIns="0" rtlCol="0" anchor="t"/>
          <a:lstStyle/>
          <a:p>
            <a:pPr marL="0" indent="0" algn="l">
              <a:lnSpc>
                <a:spcPts val="2350"/>
              </a:lnSpc>
              <a:buSzPct val="100000"/>
              <a:buNone/>
            </a:pPr>
            <a:r>
              <a:rPr lang="en-US" sz="1450" dirty="0">
                <a:solidFill>
                  <a:srgbClr val="000000"/>
                </a:solidFill>
                <a:latin typeface="Sora Light" pitchFamily="34" charset="0"/>
                <a:ea typeface="Sora Light" pitchFamily="34" charset="-122"/>
                <a:cs typeface="Sora Light" pitchFamily="34" charset="-120"/>
              </a:rPr>
              <a:t>✅</a:t>
            </a:r>
            <a:r>
              <a:rPr lang="en-US" sz="1450" dirty="0">
                <a:solidFill>
                  <a:srgbClr val="3B3535"/>
                </a:solidFill>
                <a:latin typeface="Sora Light" pitchFamily="34" charset="0"/>
                <a:ea typeface="Sora Light" pitchFamily="34" charset="-122"/>
                <a:cs typeface="Sora Light" pitchFamily="34" charset="-120"/>
              </a:rPr>
              <a:t> </a:t>
            </a:r>
            <a:r>
              <a:rPr lang="en-US" sz="1450" b="1" dirty="0">
                <a:solidFill>
                  <a:srgbClr val="3B3535"/>
                </a:solidFill>
                <a:latin typeface="Sora Light" pitchFamily="34" charset="0"/>
                <a:ea typeface="Sora Light" pitchFamily="34" charset="-122"/>
                <a:cs typeface="Sora Light" pitchFamily="34" charset="-120"/>
              </a:rPr>
              <a:t>350+ Students Impact:</a:t>
            </a:r>
            <a:r>
              <a:rPr lang="en-US" sz="1450" dirty="0">
                <a:solidFill>
                  <a:srgbClr val="3B3535"/>
                </a:solidFill>
                <a:latin typeface="Sora Light" pitchFamily="34" charset="0"/>
                <a:ea typeface="Sora Light" pitchFamily="34" charset="-122"/>
                <a:cs typeface="Sora Light" pitchFamily="34" charset="-120"/>
              </a:rPr>
              <a:t> Potential annual prevention of dropouts.</a:t>
            </a:r>
            <a:endParaRPr lang="en-US" sz="1450" dirty="0"/>
          </a:p>
        </p:txBody>
      </p:sp>
      <p:sp>
        <p:nvSpPr>
          <p:cNvPr id="7" name="Text 5"/>
          <p:cNvSpPr/>
          <p:nvPr/>
        </p:nvSpPr>
        <p:spPr>
          <a:xfrm>
            <a:off x="653772" y="3107174"/>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Policy Contribution:</a:t>
            </a:r>
            <a:r>
              <a:rPr lang="en-US" sz="1450" dirty="0">
                <a:solidFill>
                  <a:srgbClr val="3B3535"/>
                </a:solidFill>
                <a:latin typeface="Sora Light" pitchFamily="34" charset="0"/>
                <a:ea typeface="Sora Light" pitchFamily="34" charset="-122"/>
                <a:cs typeface="Sora Light" pitchFamily="34" charset="-120"/>
              </a:rPr>
              <a:t> Evidence-based insights for national education strategy.</a:t>
            </a:r>
            <a:endParaRPr lang="en-US" sz="1450" dirty="0"/>
          </a:p>
        </p:txBody>
      </p:sp>
      <p:sp>
        <p:nvSpPr>
          <p:cNvPr id="8" name="Text 6"/>
          <p:cNvSpPr/>
          <p:nvPr/>
        </p:nvSpPr>
        <p:spPr>
          <a:xfrm>
            <a:off x="653772" y="3471386"/>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Predictive Framework:</a:t>
            </a:r>
            <a:r>
              <a:rPr lang="en-US" sz="1450" dirty="0">
                <a:solidFill>
                  <a:srgbClr val="3B3535"/>
                </a:solidFill>
                <a:latin typeface="Sora Light" pitchFamily="34" charset="0"/>
                <a:ea typeface="Sora Light" pitchFamily="34" charset="-122"/>
                <a:cs typeface="Sora Light" pitchFamily="34" charset="-120"/>
              </a:rPr>
              <a:t> Replicable methodology for other contexts.</a:t>
            </a:r>
            <a:endParaRPr lang="en-US" sz="1450" dirty="0"/>
          </a:p>
        </p:txBody>
      </p:sp>
      <p:sp>
        <p:nvSpPr>
          <p:cNvPr id="9" name="Text 7"/>
          <p:cNvSpPr/>
          <p:nvPr/>
        </p:nvSpPr>
        <p:spPr>
          <a:xfrm>
            <a:off x="653772" y="4050387"/>
            <a:ext cx="4982051" cy="307181"/>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Alignment with Rwanda Vision 2050</a:t>
            </a:r>
            <a:endParaRPr lang="en-US" sz="1900" dirty="0"/>
          </a:p>
        </p:txBody>
      </p:sp>
      <p:sp>
        <p:nvSpPr>
          <p:cNvPr id="10" name="Text 8"/>
          <p:cNvSpPr/>
          <p:nvPr/>
        </p:nvSpPr>
        <p:spPr>
          <a:xfrm>
            <a:off x="653772" y="4637722"/>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Human Capital Development:</a:t>
            </a:r>
            <a:r>
              <a:rPr lang="en-US" sz="1450" dirty="0">
                <a:solidFill>
                  <a:srgbClr val="3B3535"/>
                </a:solidFill>
                <a:latin typeface="Sora Light" pitchFamily="34" charset="0"/>
                <a:ea typeface="Sora Light" pitchFamily="34" charset="-122"/>
                <a:cs typeface="Sora Light" pitchFamily="34" charset="-120"/>
              </a:rPr>
              <a:t> Supporting knowledge-based economy.</a:t>
            </a:r>
            <a:endParaRPr lang="en-US" sz="1450" dirty="0"/>
          </a:p>
        </p:txBody>
      </p:sp>
      <p:sp>
        <p:nvSpPr>
          <p:cNvPr id="11" name="Text 9"/>
          <p:cNvSpPr/>
          <p:nvPr/>
        </p:nvSpPr>
        <p:spPr>
          <a:xfrm>
            <a:off x="653772" y="5001935"/>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Educational Excellence:</a:t>
            </a:r>
            <a:r>
              <a:rPr lang="en-US" sz="1450" dirty="0">
                <a:solidFill>
                  <a:srgbClr val="3B3535"/>
                </a:solidFill>
                <a:latin typeface="Sora Light" pitchFamily="34" charset="0"/>
                <a:ea typeface="Sora Light" pitchFamily="34" charset="-122"/>
                <a:cs typeface="Sora Light" pitchFamily="34" charset="-120"/>
              </a:rPr>
              <a:t> Advancing quality education.</a:t>
            </a:r>
            <a:endParaRPr lang="en-US" sz="1450" dirty="0"/>
          </a:p>
        </p:txBody>
      </p:sp>
      <p:sp>
        <p:nvSpPr>
          <p:cNvPr id="12" name="Text 10"/>
          <p:cNvSpPr/>
          <p:nvPr/>
        </p:nvSpPr>
        <p:spPr>
          <a:xfrm>
            <a:off x="653772" y="5366147"/>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Digital Innovation:</a:t>
            </a:r>
            <a:r>
              <a:rPr lang="en-US" sz="1450" dirty="0">
                <a:solidFill>
                  <a:srgbClr val="3B3535"/>
                </a:solidFill>
                <a:latin typeface="Sora Light" pitchFamily="34" charset="0"/>
                <a:ea typeface="Sora Light" pitchFamily="34" charset="-122"/>
                <a:cs typeface="Sora Light" pitchFamily="34" charset="-120"/>
              </a:rPr>
              <a:t> Leveraging technology for social impact.</a:t>
            </a:r>
            <a:endParaRPr lang="en-US" sz="1450" dirty="0"/>
          </a:p>
        </p:txBody>
      </p:sp>
      <p:sp>
        <p:nvSpPr>
          <p:cNvPr id="13" name="Text 11"/>
          <p:cNvSpPr/>
          <p:nvPr/>
        </p:nvSpPr>
        <p:spPr>
          <a:xfrm>
            <a:off x="653772" y="5730359"/>
            <a:ext cx="13322856" cy="298847"/>
          </a:xfrm>
          <a:prstGeom prst="rect">
            <a:avLst/>
          </a:prstGeom>
          <a:noFill/>
        </p:spPr>
        <p:txBody>
          <a:bodyPr wrap="none" lIns="0" tIns="0" rIns="0" bIns="0" rtlCol="0" anchor="t"/>
          <a:lstStyle/>
          <a:p>
            <a:pPr marL="0" indent="0" algn="l">
              <a:lnSpc>
                <a:spcPts val="2350"/>
              </a:lnSpc>
              <a:buSzPct val="100000"/>
              <a:buNone/>
            </a:pPr>
            <a:r>
              <a:rPr lang="en-US" sz="1450" b="1" dirty="0">
                <a:solidFill>
                  <a:srgbClr val="3B3535"/>
                </a:solidFill>
                <a:latin typeface="Sora Light" pitchFamily="34" charset="0"/>
                <a:ea typeface="Sora Light" pitchFamily="34" charset="-122"/>
                <a:cs typeface="Sora Light" pitchFamily="34" charset="-120"/>
              </a:rPr>
              <a:t>SDG 4 (Quality Education):</a:t>
            </a:r>
            <a:r>
              <a:rPr lang="en-US" sz="1450" dirty="0">
                <a:solidFill>
                  <a:srgbClr val="3B3535"/>
                </a:solidFill>
                <a:latin typeface="Sora Light" pitchFamily="34" charset="0"/>
                <a:ea typeface="Sora Light" pitchFamily="34" charset="-122"/>
                <a:cs typeface="Sora Light" pitchFamily="34" charset="-120"/>
              </a:rPr>
              <a:t> Direct contribution to inclusive and equitable education.</a:t>
            </a:r>
            <a:endParaRPr lang="en-US" sz="1450" dirty="0"/>
          </a:p>
        </p:txBody>
      </p:sp>
      <p:sp>
        <p:nvSpPr>
          <p:cNvPr id="14" name="Text 12"/>
          <p:cNvSpPr/>
          <p:nvPr/>
        </p:nvSpPr>
        <p:spPr>
          <a:xfrm>
            <a:off x="653772" y="6309360"/>
            <a:ext cx="4933712" cy="307181"/>
          </a:xfrm>
          <a:prstGeom prst="rect">
            <a:avLst/>
          </a:prstGeom>
          <a:noFill/>
        </p:spPr>
        <p:txBody>
          <a:bodyPr wrap="none" lIns="0" tIns="0" rIns="0" bIns="0" rtlCol="0" anchor="t"/>
          <a:lstStyle/>
          <a:p>
            <a:pPr marL="0" indent="0" algn="l">
              <a:lnSpc>
                <a:spcPts val="2400"/>
              </a:lnSpc>
              <a:buNone/>
            </a:pPr>
            <a:r>
              <a:rPr lang="en-US" sz="1900" dirty="0">
                <a:solidFill>
                  <a:srgbClr val="000000"/>
                </a:solidFill>
                <a:latin typeface="Alexandria Semi Bold" pitchFamily="34" charset="0"/>
                <a:ea typeface="Alexandria Semi Bold" pitchFamily="34" charset="-122"/>
                <a:cs typeface="Alexandria Semi Bold" pitchFamily="34" charset="-120"/>
              </a:rPr>
              <a:t>📞</a:t>
            </a:r>
            <a:r>
              <a:rPr lang="en-US" sz="1900" dirty="0">
                <a:solidFill>
                  <a:srgbClr val="1F1E1E"/>
                </a:solidFill>
                <a:latin typeface="Alexandria Semi Bold" pitchFamily="34" charset="0"/>
                <a:ea typeface="Alexandria Semi Bold" pitchFamily="34" charset="-122"/>
                <a:cs typeface="Alexandria Semi Bold" pitchFamily="34" charset="-120"/>
              </a:rPr>
              <a:t> Professional Contact &amp; Collaboration</a:t>
            </a:r>
            <a:endParaRPr lang="en-US" sz="1900" dirty="0"/>
          </a:p>
        </p:txBody>
      </p:sp>
      <p:sp>
        <p:nvSpPr>
          <p:cNvPr id="15" name="Text 13"/>
          <p:cNvSpPr/>
          <p:nvPr/>
        </p:nvSpPr>
        <p:spPr>
          <a:xfrm>
            <a:off x="653772" y="6896695"/>
            <a:ext cx="13322856" cy="298847"/>
          </a:xfrm>
          <a:prstGeom prst="rect">
            <a:avLst/>
          </a:prstGeom>
          <a:noFill/>
        </p:spPr>
        <p:txBody>
          <a:bodyPr wrap="none" lIns="0" tIns="0" rIns="0" bIns="0" rtlCol="0" anchor="t"/>
          <a:lstStyle/>
          <a:p>
            <a:pPr marL="0" indent="0" algn="l">
              <a:lnSpc>
                <a:spcPts val="2350"/>
              </a:lnSpc>
              <a:buNone/>
            </a:pPr>
            <a:r>
              <a:rPr lang="en-US" sz="1450" b="1" dirty="0">
                <a:solidFill>
                  <a:srgbClr val="3B3535"/>
                </a:solidFill>
                <a:latin typeface="Sora Light" pitchFamily="34" charset="0"/>
                <a:ea typeface="Sora Light" pitchFamily="34" charset="-122"/>
                <a:cs typeface="Sora Light" pitchFamily="34" charset="-120"/>
              </a:rPr>
              <a:t>Name:</a:t>
            </a:r>
            <a:r>
              <a:rPr lang="en-US" sz="1450" dirty="0">
                <a:solidFill>
                  <a:srgbClr val="3B3535"/>
                </a:solidFill>
                <a:latin typeface="Sora Light" pitchFamily="34" charset="0"/>
                <a:ea typeface="Sora Light" pitchFamily="34" charset="-122"/>
                <a:cs typeface="Sora Light" pitchFamily="34" charset="-120"/>
              </a:rPr>
              <a:t> AMOS Nkurunziza | </a:t>
            </a:r>
            <a:r>
              <a:rPr lang="en-US" sz="1450" b="1" dirty="0">
                <a:solidFill>
                  <a:srgbClr val="3B3535"/>
                </a:solidFill>
                <a:latin typeface="Sora Light" pitchFamily="34" charset="0"/>
                <a:ea typeface="Sora Light" pitchFamily="34" charset="-122"/>
                <a:cs typeface="Sora Light" pitchFamily="34" charset="-120"/>
              </a:rPr>
              <a:t>Email:</a:t>
            </a:r>
            <a:r>
              <a:rPr lang="en-US" sz="1450" dirty="0">
                <a:solidFill>
                  <a:srgbClr val="3B3535"/>
                </a:solidFill>
                <a:latin typeface="Sora Light" pitchFamily="34" charset="0"/>
                <a:ea typeface="Sora Light" pitchFamily="34" charset="-122"/>
                <a:cs typeface="Sora Light" pitchFamily="34" charset="-120"/>
              </a:rPr>
              <a:t> </a:t>
            </a:r>
            <a:r>
              <a:rPr lang="en-US" sz="1450" u="sng" dirty="0">
                <a:solidFill>
                  <a:srgbClr val="1A2D7A"/>
                </a:solidFill>
                <a:latin typeface="Sora Light" pitchFamily="34" charset="0"/>
                <a:ea typeface="Sora Light" pitchFamily="34" charset="-122"/>
                <a:cs typeface="Sora Light" pitchFamily="34" charset="-120"/>
              </a:rPr>
              <a:t>nziza.amos1@gmail.com</a:t>
            </a:r>
            <a:endParaRPr lang="en-US" sz="1450" dirty="0"/>
          </a:p>
        </p:txBody>
      </p:sp>
      <p:sp>
        <p:nvSpPr>
          <p:cNvPr id="16" name="Text 14"/>
          <p:cNvSpPr/>
          <p:nvPr/>
        </p:nvSpPr>
        <p:spPr>
          <a:xfrm>
            <a:off x="653772" y="7405687"/>
            <a:ext cx="13322856" cy="298847"/>
          </a:xfrm>
          <a:prstGeom prst="rect">
            <a:avLst/>
          </a:prstGeom>
          <a:noFill/>
        </p:spPr>
        <p:txBody>
          <a:bodyPr wrap="none" lIns="0" tIns="0" rIns="0" bIns="0" rtlCol="0" anchor="t"/>
          <a:lstStyle/>
          <a:p>
            <a:pPr marL="0" indent="0" algn="l">
              <a:lnSpc>
                <a:spcPts val="2350"/>
              </a:lnSpc>
              <a:buNone/>
            </a:pPr>
            <a:r>
              <a:rPr lang="en-US" sz="1450" b="1" dirty="0">
                <a:solidFill>
                  <a:srgbClr val="3B3535"/>
                </a:solidFill>
                <a:latin typeface="Sora Light" pitchFamily="34" charset="0"/>
                <a:ea typeface="Sora Light" pitchFamily="34" charset="-122"/>
                <a:cs typeface="Sora Light" pitchFamily="34" charset="-120"/>
              </a:rPr>
              <a:t>LinkedIn:</a:t>
            </a:r>
            <a:r>
              <a:rPr lang="en-US" sz="1450" dirty="0">
                <a:solidFill>
                  <a:srgbClr val="3B3535"/>
                </a:solidFill>
                <a:latin typeface="Sora Light" pitchFamily="34" charset="0"/>
                <a:ea typeface="Sora Light" pitchFamily="34" charset="-122"/>
                <a:cs typeface="Sora Light" pitchFamily="34" charset="-120"/>
              </a:rPr>
              <a:t> </a:t>
            </a:r>
            <a:r>
              <a:rPr lang="en-US" sz="1450" u="sng" dirty="0">
                <a:solidFill>
                  <a:srgbClr val="1A2D7A"/>
                </a:solidFill>
                <a:latin typeface="Sora Light" pitchFamily="34" charset="0"/>
                <a:ea typeface="Sora Light" pitchFamily="34" charset="-122"/>
                <a:cs typeface="Sora Light" pitchFamily="34" charset="-120"/>
              </a:rPr>
              <a:t>www.linkedin.com/in/nkurunziza-amos-33910a35a</a:t>
            </a:r>
            <a:r>
              <a:rPr lang="en-US" sz="1450" dirty="0">
                <a:solidFill>
                  <a:srgbClr val="3B3535"/>
                </a:solidFill>
                <a:latin typeface="Sora Light" pitchFamily="34" charset="0"/>
                <a:ea typeface="Sora Light" pitchFamily="34" charset="-122"/>
                <a:cs typeface="Sora Light" pitchFamily="34" charset="-120"/>
              </a:rPr>
              <a:t> | </a:t>
            </a:r>
            <a:r>
              <a:rPr lang="en-US" sz="1450" b="1" dirty="0">
                <a:solidFill>
                  <a:srgbClr val="3B3535"/>
                </a:solidFill>
                <a:latin typeface="Sora Light" pitchFamily="34" charset="0"/>
                <a:ea typeface="Sora Light" pitchFamily="34" charset="-122"/>
                <a:cs typeface="Sora Light" pitchFamily="34" charset="-120"/>
              </a:rPr>
              <a:t>GitHub:</a:t>
            </a:r>
            <a:r>
              <a:rPr lang="en-US" sz="1450" dirty="0">
                <a:solidFill>
                  <a:srgbClr val="3B3535"/>
                </a:solidFill>
                <a:latin typeface="Sora Light" pitchFamily="34" charset="0"/>
                <a:ea typeface="Sora Light" pitchFamily="34" charset="-122"/>
                <a:cs typeface="Sora Light" pitchFamily="34" charset="-120"/>
              </a:rPr>
              <a:t> </a:t>
            </a:r>
            <a:r>
              <a:rPr lang="en-US" sz="1450" dirty="0">
                <a:solidFill>
                  <a:srgbClr val="3B3535"/>
                </a:solidFill>
                <a:latin typeface="Sora Light" pitchFamily="34" charset="0"/>
                <a:ea typeface="Sora Light" pitchFamily="34" charset="-122"/>
                <a:cs typeface="Sora Light" pitchFamily="34" charset="-120"/>
              </a:rPr>
              <a:t>https://github.com/amos1575/DropAlert-Rwanda</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7221" y="707588"/>
            <a:ext cx="7889558" cy="1186577"/>
          </a:xfrm>
          <a:prstGeom prst="rect">
            <a:avLst/>
          </a:prstGeom>
          <a:noFill/>
        </p:spPr>
        <p:txBody>
          <a:bodyPr wrap="square" lIns="0" tIns="0" rIns="0" bIns="0" rtlCol="0" anchor="t"/>
          <a:lstStyle/>
          <a:p>
            <a:pPr marL="0" indent="0" algn="l">
              <a:lnSpc>
                <a:spcPts val="4600"/>
              </a:lnSpc>
              <a:buNone/>
            </a:pPr>
            <a:r>
              <a:rPr lang="en-US" sz="3700" dirty="0">
                <a:solidFill>
                  <a:srgbClr val="000000"/>
                </a:solidFill>
                <a:latin typeface="Alexandria Semi Bold" pitchFamily="34" charset="0"/>
                <a:ea typeface="Alexandria Semi Bold" pitchFamily="34" charset="-122"/>
                <a:cs typeface="Alexandria Semi Bold" pitchFamily="34" charset="-120"/>
              </a:rPr>
              <a:t>📜</a:t>
            </a:r>
            <a:r>
              <a:rPr lang="en-US" sz="3700" dirty="0">
                <a:solidFill>
                  <a:srgbClr val="1F1E1E"/>
                </a:solidFill>
                <a:latin typeface="Alexandria Semi Bold" pitchFamily="34" charset="0"/>
                <a:ea typeface="Alexandria Semi Bold" pitchFamily="34" charset="-122"/>
                <a:cs typeface="Alexandria Semi Bold" pitchFamily="34" charset="-120"/>
              </a:rPr>
              <a:t> Academic Integrity Statement</a:t>
            </a:r>
            <a:endParaRPr lang="en-US" sz="3700" dirty="0"/>
          </a:p>
        </p:txBody>
      </p:sp>
      <p:sp>
        <p:nvSpPr>
          <p:cNvPr id="4" name="Text 1"/>
          <p:cNvSpPr/>
          <p:nvPr/>
        </p:nvSpPr>
        <p:spPr>
          <a:xfrm>
            <a:off x="895945" y="2364462"/>
            <a:ext cx="7620833" cy="1433512"/>
          </a:xfrm>
          <a:prstGeom prst="rect">
            <a:avLst/>
          </a:prstGeom>
          <a:noFill/>
        </p:spPr>
        <p:txBody>
          <a:bodyPr wrap="square" lIns="0" tIns="0" rIns="0" bIns="0" rtlCol="0" anchor="t"/>
          <a:lstStyle/>
          <a:p>
            <a:pPr marL="0" indent="0" algn="l">
              <a:lnSpc>
                <a:spcPts val="2250"/>
              </a:lnSpc>
              <a:buNone/>
            </a:pPr>
            <a:r>
              <a:rPr lang="en-US" sz="1400" dirty="0">
                <a:solidFill>
                  <a:srgbClr val="3B3535"/>
                </a:solidFill>
                <a:latin typeface="Sora Light" pitchFamily="34" charset="0"/>
                <a:ea typeface="Sora Light" pitchFamily="34" charset="-122"/>
                <a:cs typeface="Sora Light" pitchFamily="34" charset="-120"/>
              </a:rPr>
              <a:t>"This project represents original research conducted in accordance with AUCA's academic integrity policies. All data sources are properly attributed, methodologies are transparently documented, and analyses reflect independent work. The project contributes novel insights to the field of educational data science while maintaining the highest standards of academic honesty and scholarly rigor."</a:t>
            </a:r>
            <a:endParaRPr lang="en-US" sz="1400" dirty="0"/>
          </a:p>
        </p:txBody>
      </p:sp>
      <p:sp>
        <p:nvSpPr>
          <p:cNvPr id="5" name="Shape 2"/>
          <p:cNvSpPr/>
          <p:nvPr/>
        </p:nvSpPr>
        <p:spPr>
          <a:xfrm>
            <a:off x="627221" y="2162889"/>
            <a:ext cx="22860" cy="1836658"/>
          </a:xfrm>
          <a:prstGeom prst="rect">
            <a:avLst/>
          </a:prstGeom>
          <a:solidFill>
            <a:srgbClr val="1A2D7A"/>
          </a:solidFill>
        </p:spPr>
      </p:sp>
      <p:sp>
        <p:nvSpPr>
          <p:cNvPr id="6" name="Text 3"/>
          <p:cNvSpPr/>
          <p:nvPr/>
        </p:nvSpPr>
        <p:spPr>
          <a:xfrm>
            <a:off x="627221" y="4268272"/>
            <a:ext cx="7889558" cy="3253740"/>
          </a:xfrm>
          <a:prstGeom prst="rect">
            <a:avLst/>
          </a:prstGeom>
          <a:noFill/>
        </p:spPr>
        <p:txBody>
          <a:bodyPr wrap="square" lIns="0" tIns="0" rIns="0" bIns="0" rtlCol="0" anchor="t"/>
          <a:lstStyle/>
          <a:p>
            <a:pPr marL="0" indent="0" algn="ctr">
              <a:lnSpc>
                <a:spcPts val="6400"/>
              </a:lnSpc>
              <a:buNone/>
            </a:pPr>
            <a:r>
              <a:rPr lang="en-US" sz="5100" dirty="0">
                <a:solidFill>
                  <a:srgbClr val="1F1E1E"/>
                </a:solidFill>
                <a:latin typeface="Alexandria Semi Bold" pitchFamily="34" charset="0"/>
                <a:ea typeface="Alexandria Semi Bold" pitchFamily="34" charset="-122"/>
                <a:cs typeface="Alexandria Semi Bold" pitchFamily="34" charset="-120"/>
              </a:rPr>
              <a:t>"Transforming Education Through Data Science Excellence"</a:t>
            </a:r>
            <a:endParaRPr lang="en-US" sz="5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6857</Words>
  <Application>WPS Presentation</Application>
  <PresentationFormat>On-screen Show (16:9)</PresentationFormat>
  <Paragraphs>294</Paragraphs>
  <Slides>10</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Alexandria Semi Bold</vt:lpstr>
      <vt:lpstr>Alexandria Semi Bold</vt:lpstr>
      <vt:lpstr>Alexandria Semi Bold</vt:lpstr>
      <vt:lpstr>Sora Light</vt:lpstr>
      <vt:lpstr>Sora Light</vt:lpstr>
      <vt:lpstr>Sora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Egide Ishimwe Kwibuka</cp:lastModifiedBy>
  <cp:revision>2</cp:revision>
  <dcterms:created xsi:type="dcterms:W3CDTF">2025-08-03T00:36:00Z</dcterms:created>
  <dcterms:modified xsi:type="dcterms:W3CDTF">2025-08-04T10:10:58Z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979D6AEDAA984419A89C7F301EC90BEE_12</vt:lpwstr>
  </property>
  <property fmtid="{D5CDD505-2E9C-101B-9397-08002B2CF9AE}" pid="3" name="KSOProductBuildVer">
    <vt:lpwstr>1033-12.2.0.22222</vt:lpwstr>
  </property>
</Properties>
</file>